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Nunito"/>
      <p:regular r:id="rId46"/>
      <p:bold r:id="rId47"/>
      <p:italic r:id="rId48"/>
      <p:boldItalic r:id="rId49"/>
    </p:embeddedFont>
    <p:embeddedFont>
      <p:font typeface="Maven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c849c85e2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c849c85e2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c849c85e2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c849c85e2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4e5e3e9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4e5e3e9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c849c85e2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c849c85e2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c849c85e2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c849c85e2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c849c85e2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c849c85e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c849c85e2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c849c85e2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c849c85e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c849c85e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c849c85e2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c849c85e2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c849c85e2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c849c85e2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c849c85e2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c849c85e2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c849c85e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c849c85e2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c849c85e2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c849c85e2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c849c85e2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c849c85e2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c849c85e2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c849c85e2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c849c85e2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c849c85e2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c849c85e2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c849c85e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c8e555e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c8e555e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c8e555e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c8e555e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c849c85e2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c849c85e2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c8e555e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c8e555e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c849c85e2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c849c85e2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c8e555e8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c8e555e8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c8e555e8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c8e555e8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2b155b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2b155b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c8e555e8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c8e555e8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c8e555e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c8e555e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2b155bf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2b155bf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2d8fbff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02d8fbff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2d8fbff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2d8fbff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c849c85e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c849c85e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c849c85e2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c849c85e2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c849c85e2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c849c85e2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Aeromedical Examination is important? </a:t>
            </a:r>
            <a:endParaRPr/>
          </a:p>
          <a:p>
            <a:pPr indent="0" lvl="0" marL="0" rtl="0" algn="l">
              <a:spcBef>
                <a:spcPts val="0"/>
              </a:spcBef>
              <a:spcAft>
                <a:spcPts val="0"/>
              </a:spcAft>
              <a:buNone/>
            </a:pPr>
            <a:r>
              <a:rPr lang="en"/>
              <a:t>	To identify...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4e5e3e9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4e5e3e9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c849c85e2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c849c85e2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c849c85e2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c849c85e2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safety-critical means?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c849c85e2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c849c85e2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c849c85e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c849c85e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lots of data, we only focus most </a:t>
            </a:r>
            <a:r>
              <a:rPr lang="en"/>
              <a:t>relevant</a:t>
            </a:r>
            <a:r>
              <a:rPr lang="en"/>
              <a:t> data in this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c849c85e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c849c85e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3.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7603500" cy="957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577"/>
              <a:t>Federal Aviation Administration </a:t>
            </a:r>
            <a:endParaRPr sz="2577"/>
          </a:p>
          <a:p>
            <a:pPr indent="0" lvl="0" marL="0" rtl="0" algn="ctr">
              <a:spcBef>
                <a:spcPts val="0"/>
              </a:spcBef>
              <a:spcAft>
                <a:spcPts val="0"/>
              </a:spcAft>
              <a:buNone/>
            </a:pPr>
            <a:r>
              <a:rPr lang="en" sz="4133"/>
              <a:t>License Renewal Forecasting</a:t>
            </a:r>
            <a:endParaRPr sz="4133"/>
          </a:p>
        </p:txBody>
      </p:sp>
      <p:sp>
        <p:nvSpPr>
          <p:cNvPr id="278" name="Google Shape;278;p13"/>
          <p:cNvSpPr txBox="1"/>
          <p:nvPr>
            <p:ph idx="1" type="subTitle"/>
          </p:nvPr>
        </p:nvSpPr>
        <p:spPr>
          <a:xfrm>
            <a:off x="1071200" y="3407650"/>
            <a:ext cx="8041800" cy="14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DSA 5900 </a:t>
            </a:r>
            <a:endParaRPr b="1" sz="1900"/>
          </a:p>
          <a:p>
            <a:pPr indent="0" lvl="0" marL="0" rtl="0" algn="l">
              <a:spcBef>
                <a:spcPts val="0"/>
              </a:spcBef>
              <a:spcAft>
                <a:spcPts val="0"/>
              </a:spcAft>
              <a:buNone/>
            </a:pPr>
            <a:r>
              <a:rPr b="1" lang="en" sz="1900"/>
              <a:t>Haixiao Lu</a:t>
            </a:r>
            <a:endParaRPr b="1" sz="1900"/>
          </a:p>
          <a:p>
            <a:pPr indent="0" lvl="0" marL="0" rtl="0" algn="l">
              <a:spcBef>
                <a:spcPts val="0"/>
              </a:spcBef>
              <a:spcAft>
                <a:spcPts val="0"/>
              </a:spcAft>
              <a:buNone/>
            </a:pPr>
            <a:r>
              <a:rPr b="1" lang="en" sz="1900"/>
              <a:t>Sponsor: OU DISC</a:t>
            </a:r>
            <a:endParaRPr b="1" sz="1900"/>
          </a:p>
          <a:p>
            <a:pPr indent="0" lvl="0" marL="0" rtl="0" algn="l">
              <a:spcBef>
                <a:spcPts val="0"/>
              </a:spcBef>
              <a:spcAft>
                <a:spcPts val="0"/>
              </a:spcAft>
              <a:buNone/>
            </a:pPr>
            <a:r>
              <a:rPr b="1" lang="en" sz="1900"/>
              <a:t>Advisor: Professor Beattie, Dr.Nicholson, Dr.Reinert</a:t>
            </a:r>
            <a:endParaRPr b="1"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7500"/>
              <a:t>Part Two</a:t>
            </a:r>
            <a:endParaRPr sz="7500"/>
          </a:p>
        </p:txBody>
      </p:sp>
      <p:sp>
        <p:nvSpPr>
          <p:cNvPr id="341" name="Google Shape;341;p22"/>
          <p:cNvSpPr txBox="1"/>
          <p:nvPr>
            <p:ph idx="1" type="body"/>
          </p:nvPr>
        </p:nvSpPr>
        <p:spPr>
          <a:xfrm>
            <a:off x="394825" y="2712300"/>
            <a:ext cx="8275500" cy="1125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t>Exploratory Data Analysis</a:t>
            </a:r>
            <a:endParaRPr sz="5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ctrTitle"/>
          </p:nvPr>
        </p:nvSpPr>
        <p:spPr>
          <a:xfrm>
            <a:off x="296575" y="128900"/>
            <a:ext cx="8164800" cy="687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Preparation</a:t>
            </a:r>
            <a:endParaRPr/>
          </a:p>
        </p:txBody>
      </p:sp>
      <p:pic>
        <p:nvPicPr>
          <p:cNvPr id="347" name="Google Shape;347;p23"/>
          <p:cNvPicPr preferRelativeResize="0"/>
          <p:nvPr/>
        </p:nvPicPr>
        <p:blipFill>
          <a:blip r:embed="rId3">
            <a:alphaModFix/>
          </a:blip>
          <a:stretch>
            <a:fillRect/>
          </a:stretch>
        </p:blipFill>
        <p:spPr>
          <a:xfrm>
            <a:off x="1915000" y="863575"/>
            <a:ext cx="4971650" cy="41649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ctrTitle"/>
          </p:nvPr>
        </p:nvSpPr>
        <p:spPr>
          <a:xfrm>
            <a:off x="339550" y="418500"/>
            <a:ext cx="8164800" cy="79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Preparation</a:t>
            </a:r>
            <a:endParaRPr/>
          </a:p>
        </p:txBody>
      </p:sp>
      <p:sp>
        <p:nvSpPr>
          <p:cNvPr id="353" name="Google Shape;353;p24"/>
          <p:cNvSpPr txBox="1"/>
          <p:nvPr>
            <p:ph type="ctrTitle"/>
          </p:nvPr>
        </p:nvSpPr>
        <p:spPr>
          <a:xfrm>
            <a:off x="394825" y="1468725"/>
            <a:ext cx="2479500" cy="9396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Inpatient Admission</a:t>
            </a:r>
            <a:endParaRPr sz="1500"/>
          </a:p>
          <a:p>
            <a:pPr indent="-323850" lvl="0" marL="457200" rtl="0" algn="l">
              <a:spcBef>
                <a:spcPts val="0"/>
              </a:spcBef>
              <a:spcAft>
                <a:spcPts val="0"/>
              </a:spcAft>
              <a:buSzPts val="1500"/>
              <a:buChar char="●"/>
            </a:pPr>
            <a:r>
              <a:rPr lang="en" sz="1500"/>
              <a:t>Prescription Drug</a:t>
            </a:r>
            <a:endParaRPr sz="1500"/>
          </a:p>
          <a:p>
            <a:pPr indent="-323850" lvl="0" marL="457200" rtl="0" algn="l">
              <a:spcBef>
                <a:spcPts val="0"/>
              </a:spcBef>
              <a:spcAft>
                <a:spcPts val="0"/>
              </a:spcAft>
              <a:buSzPts val="1500"/>
              <a:buChar char="●"/>
            </a:pPr>
            <a:r>
              <a:rPr lang="en" sz="1500"/>
              <a:t>Red Book</a:t>
            </a:r>
            <a:endParaRPr sz="1500"/>
          </a:p>
        </p:txBody>
      </p:sp>
      <p:pic>
        <p:nvPicPr>
          <p:cNvPr id="354" name="Google Shape;354;p24"/>
          <p:cNvPicPr preferRelativeResize="0"/>
          <p:nvPr/>
        </p:nvPicPr>
        <p:blipFill>
          <a:blip r:embed="rId3">
            <a:alphaModFix/>
          </a:blip>
          <a:stretch>
            <a:fillRect/>
          </a:stretch>
        </p:blipFill>
        <p:spPr>
          <a:xfrm>
            <a:off x="2566700" y="2135975"/>
            <a:ext cx="6142625" cy="210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txBox="1"/>
          <p:nvPr>
            <p:ph type="ctrTitle"/>
          </p:nvPr>
        </p:nvSpPr>
        <p:spPr>
          <a:xfrm>
            <a:off x="339550" y="418500"/>
            <a:ext cx="8164800" cy="79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Preparation</a:t>
            </a:r>
            <a:endParaRPr/>
          </a:p>
        </p:txBody>
      </p:sp>
      <p:sp>
        <p:nvSpPr>
          <p:cNvPr id="360" name="Google Shape;360;p25"/>
          <p:cNvSpPr txBox="1"/>
          <p:nvPr>
            <p:ph type="ctrTitle"/>
          </p:nvPr>
        </p:nvSpPr>
        <p:spPr>
          <a:xfrm>
            <a:off x="394825" y="1468725"/>
            <a:ext cx="3663900" cy="12633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Duplicates </a:t>
            </a:r>
            <a:endParaRPr sz="1500"/>
          </a:p>
          <a:p>
            <a:pPr indent="-323850" lvl="1" marL="914400" rtl="0" algn="l">
              <a:spcBef>
                <a:spcPts val="0"/>
              </a:spcBef>
              <a:spcAft>
                <a:spcPts val="0"/>
              </a:spcAft>
              <a:buSzPts val="1500"/>
              <a:buChar char="○"/>
            </a:pPr>
            <a:r>
              <a:rPr lang="en" sz="1500"/>
              <a:t>ENROLID, NDCNUM</a:t>
            </a:r>
            <a:endParaRPr sz="1500"/>
          </a:p>
          <a:p>
            <a:pPr indent="-323850" lvl="0" marL="457200" rtl="0" algn="l">
              <a:spcBef>
                <a:spcPts val="0"/>
              </a:spcBef>
              <a:spcAft>
                <a:spcPts val="0"/>
              </a:spcAft>
              <a:buSzPts val="1500"/>
              <a:buChar char="●"/>
            </a:pPr>
            <a:r>
              <a:rPr lang="en" sz="1500"/>
              <a:t>Convert data type</a:t>
            </a:r>
            <a:endParaRPr sz="1500"/>
          </a:p>
          <a:p>
            <a:pPr indent="-323850" lvl="0" marL="457200" rtl="0" algn="l">
              <a:spcBef>
                <a:spcPts val="0"/>
              </a:spcBef>
              <a:spcAft>
                <a:spcPts val="0"/>
              </a:spcAft>
              <a:buSzPts val="1500"/>
              <a:buChar char="●"/>
            </a:pPr>
            <a:r>
              <a:rPr lang="en" sz="1500"/>
              <a:t>Missing Values</a:t>
            </a:r>
            <a:endParaRPr sz="1500"/>
          </a:p>
        </p:txBody>
      </p:sp>
      <p:pic>
        <p:nvPicPr>
          <p:cNvPr id="361" name="Google Shape;361;p25"/>
          <p:cNvPicPr preferRelativeResize="0"/>
          <p:nvPr/>
        </p:nvPicPr>
        <p:blipFill>
          <a:blip r:embed="rId3">
            <a:alphaModFix/>
          </a:blip>
          <a:stretch>
            <a:fillRect/>
          </a:stretch>
        </p:blipFill>
        <p:spPr>
          <a:xfrm>
            <a:off x="5716525" y="1792649"/>
            <a:ext cx="1439350" cy="458475"/>
          </a:xfrm>
          <a:prstGeom prst="rect">
            <a:avLst/>
          </a:prstGeom>
          <a:noFill/>
          <a:ln>
            <a:noFill/>
          </a:ln>
        </p:spPr>
      </p:pic>
      <p:pic>
        <p:nvPicPr>
          <p:cNvPr id="362" name="Google Shape;362;p25"/>
          <p:cNvPicPr preferRelativeResize="0"/>
          <p:nvPr/>
        </p:nvPicPr>
        <p:blipFill>
          <a:blip r:embed="rId4">
            <a:alphaModFix/>
          </a:blip>
          <a:stretch>
            <a:fillRect/>
          </a:stretch>
        </p:blipFill>
        <p:spPr>
          <a:xfrm>
            <a:off x="7312775" y="1798625"/>
            <a:ext cx="1582200" cy="458475"/>
          </a:xfrm>
          <a:prstGeom prst="rect">
            <a:avLst/>
          </a:prstGeom>
          <a:noFill/>
          <a:ln>
            <a:noFill/>
          </a:ln>
        </p:spPr>
      </p:pic>
      <p:sp>
        <p:nvSpPr>
          <p:cNvPr id="363" name="Google Shape;363;p25"/>
          <p:cNvSpPr txBox="1"/>
          <p:nvPr/>
        </p:nvSpPr>
        <p:spPr>
          <a:xfrm>
            <a:off x="5716425" y="1398425"/>
            <a:ext cx="143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D966"/>
                </a:solidFill>
                <a:latin typeface="Nunito"/>
                <a:ea typeface="Nunito"/>
                <a:cs typeface="Nunito"/>
                <a:sym typeface="Nunito"/>
              </a:rPr>
              <a:t>Before</a:t>
            </a:r>
            <a:endParaRPr>
              <a:solidFill>
                <a:srgbClr val="FFD966"/>
              </a:solidFill>
              <a:latin typeface="Nunito"/>
              <a:ea typeface="Nunito"/>
              <a:cs typeface="Nunito"/>
              <a:sym typeface="Nunito"/>
            </a:endParaRPr>
          </a:p>
        </p:txBody>
      </p:sp>
      <p:sp>
        <p:nvSpPr>
          <p:cNvPr id="364" name="Google Shape;364;p25"/>
          <p:cNvSpPr txBox="1"/>
          <p:nvPr/>
        </p:nvSpPr>
        <p:spPr>
          <a:xfrm>
            <a:off x="7237875" y="1398425"/>
            <a:ext cx="158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D966"/>
                </a:solidFill>
                <a:latin typeface="Nunito"/>
                <a:ea typeface="Nunito"/>
                <a:cs typeface="Nunito"/>
                <a:sym typeface="Nunito"/>
              </a:rPr>
              <a:t>After</a:t>
            </a:r>
            <a:endParaRPr>
              <a:solidFill>
                <a:srgbClr val="FFD966"/>
              </a:solidFill>
              <a:latin typeface="Nunito"/>
              <a:ea typeface="Nunito"/>
              <a:cs typeface="Nunito"/>
              <a:sym typeface="Nunito"/>
            </a:endParaRPr>
          </a:p>
        </p:txBody>
      </p:sp>
      <p:pic>
        <p:nvPicPr>
          <p:cNvPr id="365" name="Google Shape;365;p25"/>
          <p:cNvPicPr preferRelativeResize="0"/>
          <p:nvPr/>
        </p:nvPicPr>
        <p:blipFill>
          <a:blip r:embed="rId5">
            <a:alphaModFix/>
          </a:blip>
          <a:stretch>
            <a:fillRect/>
          </a:stretch>
        </p:blipFill>
        <p:spPr>
          <a:xfrm>
            <a:off x="5716525" y="2360300"/>
            <a:ext cx="3178450" cy="329750"/>
          </a:xfrm>
          <a:prstGeom prst="rect">
            <a:avLst/>
          </a:prstGeom>
          <a:noFill/>
          <a:ln>
            <a:noFill/>
          </a:ln>
        </p:spPr>
      </p:pic>
      <p:pic>
        <p:nvPicPr>
          <p:cNvPr id="366" name="Google Shape;366;p25"/>
          <p:cNvPicPr preferRelativeResize="0"/>
          <p:nvPr/>
        </p:nvPicPr>
        <p:blipFill>
          <a:blip r:embed="rId6">
            <a:alphaModFix/>
          </a:blip>
          <a:stretch>
            <a:fillRect/>
          </a:stretch>
        </p:blipFill>
        <p:spPr>
          <a:xfrm>
            <a:off x="5716425" y="2770200"/>
            <a:ext cx="3178450" cy="319325"/>
          </a:xfrm>
          <a:prstGeom prst="rect">
            <a:avLst/>
          </a:prstGeom>
          <a:noFill/>
          <a:ln>
            <a:noFill/>
          </a:ln>
        </p:spPr>
      </p:pic>
      <p:pic>
        <p:nvPicPr>
          <p:cNvPr id="367" name="Google Shape;367;p25"/>
          <p:cNvPicPr preferRelativeResize="0"/>
          <p:nvPr/>
        </p:nvPicPr>
        <p:blipFill>
          <a:blip r:embed="rId7">
            <a:alphaModFix/>
          </a:blip>
          <a:stretch>
            <a:fillRect/>
          </a:stretch>
        </p:blipFill>
        <p:spPr>
          <a:xfrm>
            <a:off x="3160628" y="3294750"/>
            <a:ext cx="2583296" cy="1833251"/>
          </a:xfrm>
          <a:prstGeom prst="rect">
            <a:avLst/>
          </a:prstGeom>
          <a:noFill/>
          <a:ln>
            <a:noFill/>
          </a:ln>
        </p:spPr>
      </p:pic>
      <p:pic>
        <p:nvPicPr>
          <p:cNvPr id="368" name="Google Shape;368;p25"/>
          <p:cNvPicPr preferRelativeResize="0"/>
          <p:nvPr/>
        </p:nvPicPr>
        <p:blipFill>
          <a:blip r:embed="rId8">
            <a:alphaModFix/>
          </a:blip>
          <a:stretch>
            <a:fillRect/>
          </a:stretch>
        </p:blipFill>
        <p:spPr>
          <a:xfrm>
            <a:off x="5791975" y="3294758"/>
            <a:ext cx="3178450" cy="1810441"/>
          </a:xfrm>
          <a:prstGeom prst="rect">
            <a:avLst/>
          </a:prstGeom>
          <a:noFill/>
          <a:ln>
            <a:noFill/>
          </a:ln>
        </p:spPr>
      </p:pic>
      <p:pic>
        <p:nvPicPr>
          <p:cNvPr id="369" name="Google Shape;369;p25"/>
          <p:cNvPicPr preferRelativeResize="0"/>
          <p:nvPr/>
        </p:nvPicPr>
        <p:blipFill>
          <a:blip r:embed="rId9">
            <a:alphaModFix/>
          </a:blip>
          <a:stretch>
            <a:fillRect/>
          </a:stretch>
        </p:blipFill>
        <p:spPr>
          <a:xfrm>
            <a:off x="1915423" y="3306150"/>
            <a:ext cx="1161152" cy="1810450"/>
          </a:xfrm>
          <a:prstGeom prst="rect">
            <a:avLst/>
          </a:prstGeom>
          <a:noFill/>
          <a:ln>
            <a:noFill/>
          </a:ln>
        </p:spPr>
      </p:pic>
      <p:pic>
        <p:nvPicPr>
          <p:cNvPr id="370" name="Google Shape;370;p25"/>
          <p:cNvPicPr preferRelativeResize="0"/>
          <p:nvPr/>
        </p:nvPicPr>
        <p:blipFill>
          <a:blip r:embed="rId10">
            <a:alphaModFix/>
          </a:blip>
          <a:stretch>
            <a:fillRect/>
          </a:stretch>
        </p:blipFill>
        <p:spPr>
          <a:xfrm>
            <a:off x="711473" y="3306150"/>
            <a:ext cx="633102" cy="181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6"/>
          <p:cNvSpPr txBox="1"/>
          <p:nvPr>
            <p:ph type="ctrTitle"/>
          </p:nvPr>
        </p:nvSpPr>
        <p:spPr>
          <a:xfrm>
            <a:off x="88675" y="402475"/>
            <a:ext cx="8977200" cy="784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Exploratory</a:t>
            </a:r>
            <a:endParaRPr/>
          </a:p>
        </p:txBody>
      </p:sp>
      <p:sp>
        <p:nvSpPr>
          <p:cNvPr id="376" name="Google Shape;376;p26"/>
          <p:cNvSpPr txBox="1"/>
          <p:nvPr>
            <p:ph idx="1" type="subTitle"/>
          </p:nvPr>
        </p:nvSpPr>
        <p:spPr>
          <a:xfrm>
            <a:off x="88675" y="1412075"/>
            <a:ext cx="4752300" cy="2182800"/>
          </a:xfrm>
          <a:prstGeom prst="rect">
            <a:avLst/>
          </a:prstGeom>
        </p:spPr>
        <p:txBody>
          <a:bodyPr anchorCtr="0" anchor="t" bIns="91425" lIns="91425" spcFirstLastPara="1" rIns="91425" wrap="square" tIns="91425">
            <a:normAutofit/>
          </a:bodyPr>
          <a:lstStyle/>
          <a:p>
            <a:pPr indent="-308610" lvl="0" marL="457200" rtl="0" algn="l">
              <a:lnSpc>
                <a:spcPct val="90000"/>
              </a:lnSpc>
              <a:spcBef>
                <a:spcPts val="0"/>
              </a:spcBef>
              <a:spcAft>
                <a:spcPts val="0"/>
              </a:spcAft>
              <a:buSzPts val="1260"/>
              <a:buChar char="●"/>
            </a:pPr>
            <a:r>
              <a:rPr lang="en" sz="1260"/>
              <a:t>Diagnosis Code</a:t>
            </a:r>
            <a:endParaRPr sz="1260"/>
          </a:p>
          <a:p>
            <a:pPr indent="-308610" lvl="1" marL="914400" rtl="0" algn="l">
              <a:lnSpc>
                <a:spcPct val="90000"/>
              </a:lnSpc>
              <a:spcBef>
                <a:spcPts val="0"/>
              </a:spcBef>
              <a:spcAft>
                <a:spcPts val="0"/>
              </a:spcAft>
              <a:buSzPts val="1260"/>
              <a:buChar char="○"/>
            </a:pPr>
            <a:r>
              <a:rPr lang="en" sz="1260"/>
              <a:t>ICD-10-CM (International Classification Diseases)</a:t>
            </a:r>
            <a:endParaRPr sz="1260"/>
          </a:p>
          <a:p>
            <a:pPr indent="-308610" lvl="1" marL="914400" rtl="0" algn="l">
              <a:lnSpc>
                <a:spcPct val="90000"/>
              </a:lnSpc>
              <a:spcBef>
                <a:spcPts val="0"/>
              </a:spcBef>
              <a:spcAft>
                <a:spcPts val="0"/>
              </a:spcAft>
              <a:buSzPts val="1260"/>
              <a:buChar char="○"/>
            </a:pPr>
            <a:r>
              <a:rPr lang="en" sz="1260"/>
              <a:t>ICD Code Structure</a:t>
            </a:r>
            <a:endParaRPr sz="1260"/>
          </a:p>
          <a:p>
            <a:pPr indent="-308610" lvl="2" marL="1371600" rtl="0" algn="l">
              <a:lnSpc>
                <a:spcPct val="90000"/>
              </a:lnSpc>
              <a:spcBef>
                <a:spcPts val="0"/>
              </a:spcBef>
              <a:spcAft>
                <a:spcPts val="0"/>
              </a:spcAft>
              <a:buSzPts val="1260"/>
              <a:buChar char="■"/>
            </a:pPr>
            <a:r>
              <a:rPr lang="en" sz="1260"/>
              <a:t>Character 1-3</a:t>
            </a:r>
            <a:endParaRPr sz="1260"/>
          </a:p>
          <a:p>
            <a:pPr indent="-308610" lvl="3" marL="1828800" rtl="0" algn="l">
              <a:lnSpc>
                <a:spcPct val="90000"/>
              </a:lnSpc>
              <a:spcBef>
                <a:spcPts val="0"/>
              </a:spcBef>
              <a:spcAft>
                <a:spcPts val="0"/>
              </a:spcAft>
              <a:buSzPts val="1260"/>
              <a:buChar char="●"/>
            </a:pPr>
            <a:r>
              <a:rPr lang="en" sz="1260"/>
              <a:t>Indicate the category of the diagnosis</a:t>
            </a:r>
            <a:endParaRPr sz="1260"/>
          </a:p>
          <a:p>
            <a:pPr indent="-308610" lvl="2" marL="1371600" rtl="0" algn="l">
              <a:lnSpc>
                <a:spcPct val="90000"/>
              </a:lnSpc>
              <a:spcBef>
                <a:spcPts val="0"/>
              </a:spcBef>
              <a:spcAft>
                <a:spcPts val="0"/>
              </a:spcAft>
              <a:buSzPts val="1260"/>
              <a:buChar char="■"/>
            </a:pPr>
            <a:r>
              <a:rPr lang="en" sz="1260"/>
              <a:t>Character 4 - 6</a:t>
            </a:r>
            <a:endParaRPr sz="1260"/>
          </a:p>
          <a:p>
            <a:pPr indent="-308610" lvl="3" marL="1828800" rtl="0" algn="l">
              <a:lnSpc>
                <a:spcPct val="90000"/>
              </a:lnSpc>
              <a:spcBef>
                <a:spcPts val="0"/>
              </a:spcBef>
              <a:spcAft>
                <a:spcPts val="0"/>
              </a:spcAft>
              <a:buSzPts val="1260"/>
              <a:buChar char="●"/>
            </a:pPr>
            <a:r>
              <a:rPr lang="en" sz="1260"/>
              <a:t>Indicate anatomic site, severity or other clinical detail</a:t>
            </a:r>
            <a:endParaRPr sz="1260"/>
          </a:p>
          <a:p>
            <a:pPr indent="-308610" lvl="2" marL="1371600" rtl="0" algn="l">
              <a:lnSpc>
                <a:spcPct val="90000"/>
              </a:lnSpc>
              <a:spcBef>
                <a:spcPts val="0"/>
              </a:spcBef>
              <a:spcAft>
                <a:spcPts val="0"/>
              </a:spcAft>
              <a:buSzPts val="1260"/>
              <a:buChar char="■"/>
            </a:pPr>
            <a:r>
              <a:rPr lang="en" sz="1260"/>
              <a:t>Character 7</a:t>
            </a:r>
            <a:endParaRPr sz="1260"/>
          </a:p>
          <a:p>
            <a:pPr indent="-308610" lvl="3" marL="1828800" rtl="0" algn="l">
              <a:lnSpc>
                <a:spcPct val="90000"/>
              </a:lnSpc>
              <a:spcBef>
                <a:spcPts val="0"/>
              </a:spcBef>
              <a:spcAft>
                <a:spcPts val="0"/>
              </a:spcAft>
              <a:buSzPts val="1260"/>
              <a:buChar char="●"/>
            </a:pPr>
            <a:r>
              <a:rPr lang="en" sz="1260"/>
              <a:t>Extension</a:t>
            </a:r>
            <a:endParaRPr sz="1260"/>
          </a:p>
        </p:txBody>
      </p:sp>
      <p:pic>
        <p:nvPicPr>
          <p:cNvPr id="377" name="Google Shape;377;p26"/>
          <p:cNvPicPr preferRelativeResize="0"/>
          <p:nvPr/>
        </p:nvPicPr>
        <p:blipFill>
          <a:blip r:embed="rId3">
            <a:alphaModFix/>
          </a:blip>
          <a:stretch>
            <a:fillRect/>
          </a:stretch>
        </p:blipFill>
        <p:spPr>
          <a:xfrm>
            <a:off x="4840975" y="1541675"/>
            <a:ext cx="4143102" cy="2697101"/>
          </a:xfrm>
          <a:prstGeom prst="rect">
            <a:avLst/>
          </a:prstGeom>
          <a:noFill/>
          <a:ln>
            <a:noFill/>
          </a:ln>
        </p:spPr>
      </p:pic>
      <p:pic>
        <p:nvPicPr>
          <p:cNvPr id="378" name="Google Shape;378;p26"/>
          <p:cNvPicPr preferRelativeResize="0"/>
          <p:nvPr/>
        </p:nvPicPr>
        <p:blipFill>
          <a:blip r:embed="rId4">
            <a:alphaModFix/>
          </a:blip>
          <a:stretch>
            <a:fillRect/>
          </a:stretch>
        </p:blipFill>
        <p:spPr>
          <a:xfrm>
            <a:off x="4045600" y="2926450"/>
            <a:ext cx="744125" cy="212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7"/>
          <p:cNvSpPr txBox="1"/>
          <p:nvPr>
            <p:ph type="ctrTitle"/>
          </p:nvPr>
        </p:nvSpPr>
        <p:spPr>
          <a:xfrm>
            <a:off x="88675" y="402475"/>
            <a:ext cx="8977200" cy="784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Exploratory</a:t>
            </a:r>
            <a:endParaRPr/>
          </a:p>
        </p:txBody>
      </p:sp>
      <p:sp>
        <p:nvSpPr>
          <p:cNvPr id="384" name="Google Shape;384;p27"/>
          <p:cNvSpPr txBox="1"/>
          <p:nvPr/>
        </p:nvSpPr>
        <p:spPr>
          <a:xfrm>
            <a:off x="300150" y="1282475"/>
            <a:ext cx="681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Nunito"/>
                <a:ea typeface="Nunito"/>
                <a:cs typeface="Nunito"/>
                <a:sym typeface="Nunito"/>
              </a:rPr>
              <a:t>Circulatory System (I) Diagnosis Code</a:t>
            </a:r>
            <a:endParaRPr sz="1500">
              <a:solidFill>
                <a:schemeClr val="lt1"/>
              </a:solidFill>
              <a:latin typeface="Nunito"/>
              <a:ea typeface="Nunito"/>
              <a:cs typeface="Nunito"/>
              <a:sym typeface="Nunito"/>
            </a:endParaRPr>
          </a:p>
        </p:txBody>
      </p:sp>
      <p:sp>
        <p:nvSpPr>
          <p:cNvPr id="385" name="Google Shape;385;p27"/>
          <p:cNvSpPr txBox="1"/>
          <p:nvPr/>
        </p:nvSpPr>
        <p:spPr>
          <a:xfrm>
            <a:off x="245500" y="1793475"/>
            <a:ext cx="4087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D966"/>
                </a:solidFill>
                <a:latin typeface="Nunito"/>
                <a:ea typeface="Nunito"/>
                <a:cs typeface="Nunito"/>
                <a:sym typeface="Nunito"/>
              </a:rPr>
              <a:t>2019</a:t>
            </a:r>
            <a:endParaRPr b="1" sz="1500">
              <a:solidFill>
                <a:srgbClr val="FFD966"/>
              </a:solidFill>
              <a:latin typeface="Nunito"/>
              <a:ea typeface="Nunito"/>
              <a:cs typeface="Nunito"/>
              <a:sym typeface="Nunito"/>
            </a:endParaRPr>
          </a:p>
        </p:txBody>
      </p:sp>
      <p:sp>
        <p:nvSpPr>
          <p:cNvPr id="386" name="Google Shape;386;p27"/>
          <p:cNvSpPr txBox="1"/>
          <p:nvPr/>
        </p:nvSpPr>
        <p:spPr>
          <a:xfrm>
            <a:off x="4686875" y="1630375"/>
            <a:ext cx="4269900" cy="57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rgbClr val="FFD966"/>
                </a:solidFill>
              </a:rPr>
              <a:t>2020</a:t>
            </a:r>
            <a:endParaRPr b="1" sz="1500">
              <a:solidFill>
                <a:srgbClr val="FFD966"/>
              </a:solidFill>
            </a:endParaRPr>
          </a:p>
        </p:txBody>
      </p:sp>
      <p:pic>
        <p:nvPicPr>
          <p:cNvPr id="387" name="Google Shape;387;p27"/>
          <p:cNvPicPr preferRelativeResize="0"/>
          <p:nvPr/>
        </p:nvPicPr>
        <p:blipFill>
          <a:blip r:embed="rId3">
            <a:alphaModFix/>
          </a:blip>
          <a:stretch>
            <a:fillRect/>
          </a:stretch>
        </p:blipFill>
        <p:spPr>
          <a:xfrm>
            <a:off x="371090" y="2209075"/>
            <a:ext cx="4200911" cy="2365651"/>
          </a:xfrm>
          <a:prstGeom prst="rect">
            <a:avLst/>
          </a:prstGeom>
          <a:noFill/>
          <a:ln>
            <a:noFill/>
          </a:ln>
        </p:spPr>
      </p:pic>
      <p:pic>
        <p:nvPicPr>
          <p:cNvPr id="388" name="Google Shape;388;p27"/>
          <p:cNvPicPr preferRelativeResize="0"/>
          <p:nvPr/>
        </p:nvPicPr>
        <p:blipFill>
          <a:blip r:embed="rId4">
            <a:alphaModFix/>
          </a:blip>
          <a:stretch>
            <a:fillRect/>
          </a:stretch>
        </p:blipFill>
        <p:spPr>
          <a:xfrm>
            <a:off x="4725615" y="2209075"/>
            <a:ext cx="4192409" cy="236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8"/>
          <p:cNvSpPr txBox="1"/>
          <p:nvPr>
            <p:ph type="ctrTitle"/>
          </p:nvPr>
        </p:nvSpPr>
        <p:spPr>
          <a:xfrm>
            <a:off x="88675" y="238750"/>
            <a:ext cx="8977200" cy="646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Exploratory</a:t>
            </a:r>
            <a:endParaRPr/>
          </a:p>
        </p:txBody>
      </p:sp>
      <p:sp>
        <p:nvSpPr>
          <p:cNvPr id="394" name="Google Shape;394;p28"/>
          <p:cNvSpPr txBox="1"/>
          <p:nvPr/>
        </p:nvSpPr>
        <p:spPr>
          <a:xfrm rot="-783057">
            <a:off x="132881" y="948552"/>
            <a:ext cx="3499288" cy="46168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D966"/>
                </a:solidFill>
                <a:latin typeface="Nunito"/>
                <a:ea typeface="Nunito"/>
                <a:cs typeface="Nunito"/>
                <a:sym typeface="Nunito"/>
              </a:rPr>
              <a:t>Other Diagnosis Codes</a:t>
            </a:r>
            <a:endParaRPr b="1" sz="1800">
              <a:solidFill>
                <a:srgbClr val="FFD966"/>
              </a:solidFill>
              <a:latin typeface="Nunito"/>
              <a:ea typeface="Nunito"/>
              <a:cs typeface="Nunito"/>
              <a:sym typeface="Nunito"/>
            </a:endParaRPr>
          </a:p>
        </p:txBody>
      </p:sp>
      <p:pic>
        <p:nvPicPr>
          <p:cNvPr id="395" name="Google Shape;395;p28"/>
          <p:cNvPicPr preferRelativeResize="0"/>
          <p:nvPr/>
        </p:nvPicPr>
        <p:blipFill>
          <a:blip r:embed="rId3">
            <a:alphaModFix/>
          </a:blip>
          <a:stretch>
            <a:fillRect/>
          </a:stretch>
        </p:blipFill>
        <p:spPr>
          <a:xfrm>
            <a:off x="2418050" y="1190050"/>
            <a:ext cx="5672401" cy="3953450"/>
          </a:xfrm>
          <a:prstGeom prst="rect">
            <a:avLst/>
          </a:prstGeom>
          <a:noFill/>
          <a:ln>
            <a:noFill/>
          </a:ln>
        </p:spPr>
      </p:pic>
      <p:sp>
        <p:nvSpPr>
          <p:cNvPr id="396" name="Google Shape;396;p28"/>
          <p:cNvSpPr txBox="1"/>
          <p:nvPr/>
        </p:nvSpPr>
        <p:spPr>
          <a:xfrm>
            <a:off x="88675" y="2155625"/>
            <a:ext cx="2258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Nunito"/>
              <a:ea typeface="Nunito"/>
              <a:cs typeface="Nunito"/>
              <a:sym typeface="Nunito"/>
            </a:endParaRPr>
          </a:p>
          <a:p>
            <a:pPr indent="0" lvl="0" marL="0" rtl="0" algn="ctr">
              <a:spcBef>
                <a:spcPts val="0"/>
              </a:spcBef>
              <a:spcAft>
                <a:spcPts val="0"/>
              </a:spcAft>
              <a:buNone/>
            </a:pPr>
            <a:r>
              <a:rPr lang="en" sz="1300">
                <a:solidFill>
                  <a:schemeClr val="lt1"/>
                </a:solidFill>
                <a:latin typeface="Nunito"/>
                <a:ea typeface="Nunito"/>
                <a:cs typeface="Nunito"/>
                <a:sym typeface="Nunito"/>
              </a:rPr>
              <a:t>High blood Pressure</a:t>
            </a:r>
            <a:endParaRPr sz="1300">
              <a:solidFill>
                <a:schemeClr val="lt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9"/>
          <p:cNvSpPr txBox="1"/>
          <p:nvPr>
            <p:ph type="ctrTitle"/>
          </p:nvPr>
        </p:nvSpPr>
        <p:spPr>
          <a:xfrm>
            <a:off x="88675" y="163725"/>
            <a:ext cx="8977200" cy="579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Exploratory</a:t>
            </a:r>
            <a:endParaRPr/>
          </a:p>
        </p:txBody>
      </p:sp>
      <p:sp>
        <p:nvSpPr>
          <p:cNvPr id="402" name="Google Shape;402;p29"/>
          <p:cNvSpPr txBox="1"/>
          <p:nvPr/>
        </p:nvSpPr>
        <p:spPr>
          <a:xfrm rot="-8063">
            <a:off x="4972969" y="864154"/>
            <a:ext cx="4092911"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D966"/>
                </a:solidFill>
                <a:latin typeface="Nunito"/>
                <a:ea typeface="Nunito"/>
                <a:cs typeface="Nunito"/>
                <a:sym typeface="Nunito"/>
              </a:rPr>
              <a:t>Top 20 Most Used Drugs and Doctor Visited</a:t>
            </a:r>
            <a:endParaRPr b="1">
              <a:solidFill>
                <a:srgbClr val="FFD966"/>
              </a:solidFill>
              <a:latin typeface="Nunito"/>
              <a:ea typeface="Nunito"/>
              <a:cs typeface="Nunito"/>
              <a:sym typeface="Nunito"/>
            </a:endParaRPr>
          </a:p>
        </p:txBody>
      </p:sp>
      <p:pic>
        <p:nvPicPr>
          <p:cNvPr id="403" name="Google Shape;403;p29"/>
          <p:cNvPicPr preferRelativeResize="0"/>
          <p:nvPr/>
        </p:nvPicPr>
        <p:blipFill>
          <a:blip r:embed="rId3">
            <a:alphaModFix/>
          </a:blip>
          <a:stretch>
            <a:fillRect/>
          </a:stretch>
        </p:blipFill>
        <p:spPr>
          <a:xfrm>
            <a:off x="88675" y="859362"/>
            <a:ext cx="4782550" cy="2143375"/>
          </a:xfrm>
          <a:prstGeom prst="rect">
            <a:avLst/>
          </a:prstGeom>
          <a:noFill/>
          <a:ln>
            <a:noFill/>
          </a:ln>
        </p:spPr>
      </p:pic>
      <p:pic>
        <p:nvPicPr>
          <p:cNvPr id="404" name="Google Shape;404;p29"/>
          <p:cNvPicPr preferRelativeResize="0"/>
          <p:nvPr/>
        </p:nvPicPr>
        <p:blipFill>
          <a:blip r:embed="rId4">
            <a:alphaModFix/>
          </a:blip>
          <a:stretch>
            <a:fillRect/>
          </a:stretch>
        </p:blipFill>
        <p:spPr>
          <a:xfrm>
            <a:off x="3867850" y="3049275"/>
            <a:ext cx="4720551" cy="2049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0"/>
          <p:cNvSpPr txBox="1"/>
          <p:nvPr>
            <p:ph type="ctrTitle"/>
          </p:nvPr>
        </p:nvSpPr>
        <p:spPr>
          <a:xfrm>
            <a:off x="88675" y="163725"/>
            <a:ext cx="8977200" cy="579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Exploratory</a:t>
            </a:r>
            <a:endParaRPr/>
          </a:p>
        </p:txBody>
      </p:sp>
      <p:sp>
        <p:nvSpPr>
          <p:cNvPr id="410" name="Google Shape;410;p30"/>
          <p:cNvSpPr txBox="1"/>
          <p:nvPr/>
        </p:nvSpPr>
        <p:spPr>
          <a:xfrm rot="-8084">
            <a:off x="518438" y="869339"/>
            <a:ext cx="8547624"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Nunito"/>
                <a:ea typeface="Nunito"/>
                <a:cs typeface="Nunito"/>
                <a:sym typeface="Nunito"/>
              </a:rPr>
              <a:t>Age Distribution &amp; Sex</a:t>
            </a:r>
            <a:endParaRPr b="1" sz="1600">
              <a:solidFill>
                <a:schemeClr val="lt1"/>
              </a:solidFill>
              <a:latin typeface="Nunito"/>
              <a:ea typeface="Nunito"/>
              <a:cs typeface="Nunito"/>
              <a:sym typeface="Nunito"/>
            </a:endParaRPr>
          </a:p>
        </p:txBody>
      </p:sp>
      <p:pic>
        <p:nvPicPr>
          <p:cNvPr id="411" name="Google Shape;411;p30"/>
          <p:cNvPicPr preferRelativeResize="0"/>
          <p:nvPr/>
        </p:nvPicPr>
        <p:blipFill>
          <a:blip r:embed="rId3">
            <a:alphaModFix/>
          </a:blip>
          <a:stretch>
            <a:fillRect/>
          </a:stretch>
        </p:blipFill>
        <p:spPr>
          <a:xfrm>
            <a:off x="152400" y="1432825"/>
            <a:ext cx="4650026" cy="3124025"/>
          </a:xfrm>
          <a:prstGeom prst="rect">
            <a:avLst/>
          </a:prstGeom>
          <a:noFill/>
          <a:ln>
            <a:noFill/>
          </a:ln>
        </p:spPr>
      </p:pic>
      <p:pic>
        <p:nvPicPr>
          <p:cNvPr id="412" name="Google Shape;412;p30"/>
          <p:cNvPicPr preferRelativeResize="0"/>
          <p:nvPr/>
        </p:nvPicPr>
        <p:blipFill>
          <a:blip r:embed="rId4">
            <a:alphaModFix/>
          </a:blip>
          <a:stretch>
            <a:fillRect/>
          </a:stretch>
        </p:blipFill>
        <p:spPr>
          <a:xfrm>
            <a:off x="5187415" y="1432825"/>
            <a:ext cx="3148610" cy="3124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1"/>
          <p:cNvSpPr txBox="1"/>
          <p:nvPr>
            <p:ph type="ctrTitle"/>
          </p:nvPr>
        </p:nvSpPr>
        <p:spPr>
          <a:xfrm>
            <a:off x="349425" y="138400"/>
            <a:ext cx="8164800" cy="662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More Data Preparation</a:t>
            </a:r>
            <a:endParaRPr/>
          </a:p>
        </p:txBody>
      </p:sp>
      <p:pic>
        <p:nvPicPr>
          <p:cNvPr id="418" name="Google Shape;418;p31"/>
          <p:cNvPicPr preferRelativeResize="0"/>
          <p:nvPr/>
        </p:nvPicPr>
        <p:blipFill>
          <a:blip r:embed="rId3">
            <a:alphaModFix/>
          </a:blip>
          <a:stretch>
            <a:fillRect/>
          </a:stretch>
        </p:blipFill>
        <p:spPr>
          <a:xfrm>
            <a:off x="707087" y="1269501"/>
            <a:ext cx="7729824" cy="3109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110275" y="634450"/>
            <a:ext cx="6479400" cy="7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900"/>
              <a:t>Presentation Outline</a:t>
            </a:r>
            <a:endParaRPr sz="2900"/>
          </a:p>
        </p:txBody>
      </p:sp>
      <p:sp>
        <p:nvSpPr>
          <p:cNvPr id="284" name="Google Shape;284;p14"/>
          <p:cNvSpPr txBox="1"/>
          <p:nvPr>
            <p:ph idx="1" type="body"/>
          </p:nvPr>
        </p:nvSpPr>
        <p:spPr>
          <a:xfrm>
            <a:off x="1490950" y="1728875"/>
            <a:ext cx="5464500" cy="15387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Project Scope</a:t>
            </a:r>
            <a:endParaRPr sz="1500"/>
          </a:p>
          <a:p>
            <a:pPr indent="-323850" lvl="0" marL="457200" rtl="0" algn="l">
              <a:spcBef>
                <a:spcPts val="0"/>
              </a:spcBef>
              <a:spcAft>
                <a:spcPts val="0"/>
              </a:spcAft>
              <a:buSzPts val="1500"/>
              <a:buChar char="●"/>
            </a:pPr>
            <a:r>
              <a:rPr lang="en" sz="1500"/>
              <a:t>Data Exploratory Analysis</a:t>
            </a:r>
            <a:endParaRPr sz="1500"/>
          </a:p>
          <a:p>
            <a:pPr indent="-323850" lvl="0" marL="457200" rtl="0" algn="l">
              <a:spcBef>
                <a:spcPts val="0"/>
              </a:spcBef>
              <a:spcAft>
                <a:spcPts val="0"/>
              </a:spcAft>
              <a:buSzPts val="1500"/>
              <a:buChar char="●"/>
            </a:pPr>
            <a:r>
              <a:rPr lang="en" sz="1500"/>
              <a:t>Modeling &amp; Evaluation</a:t>
            </a:r>
            <a:endParaRPr sz="1500"/>
          </a:p>
          <a:p>
            <a:pPr indent="-323850" lvl="0" marL="457200" rtl="0" algn="l">
              <a:spcBef>
                <a:spcPts val="0"/>
              </a:spcBef>
              <a:spcAft>
                <a:spcPts val="0"/>
              </a:spcAft>
              <a:buSzPts val="1500"/>
              <a:buChar char="●"/>
            </a:pPr>
            <a:r>
              <a:rPr lang="en" sz="1500"/>
              <a:t>Conclusion</a:t>
            </a:r>
            <a:endParaRPr sz="1500"/>
          </a:p>
          <a:p>
            <a:pPr indent="0" lvl="0" marL="914400" rtl="0" algn="l">
              <a:spcBef>
                <a:spcPts val="1200"/>
              </a:spcBef>
              <a:spcAft>
                <a:spcPts val="1200"/>
              </a:spcAft>
              <a:buNone/>
            </a:pPr>
            <a:r>
              <a:t/>
            </a:r>
            <a:endParaRPr/>
          </a:p>
        </p:txBody>
      </p:sp>
      <p:pic>
        <p:nvPicPr>
          <p:cNvPr id="285" name="Google Shape;285;p14"/>
          <p:cNvPicPr preferRelativeResize="0"/>
          <p:nvPr/>
        </p:nvPicPr>
        <p:blipFill>
          <a:blip r:embed="rId3">
            <a:alphaModFix/>
          </a:blip>
          <a:stretch>
            <a:fillRect/>
          </a:stretch>
        </p:blipFill>
        <p:spPr>
          <a:xfrm>
            <a:off x="5716950" y="1484500"/>
            <a:ext cx="2613725" cy="3403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txBox="1"/>
          <p:nvPr>
            <p:ph type="ctrTitle"/>
          </p:nvPr>
        </p:nvSpPr>
        <p:spPr>
          <a:xfrm>
            <a:off x="88675" y="163725"/>
            <a:ext cx="8977200" cy="579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Exploratory</a:t>
            </a:r>
            <a:endParaRPr/>
          </a:p>
        </p:txBody>
      </p:sp>
      <p:sp>
        <p:nvSpPr>
          <p:cNvPr id="424" name="Google Shape;424;p32"/>
          <p:cNvSpPr txBox="1"/>
          <p:nvPr/>
        </p:nvSpPr>
        <p:spPr>
          <a:xfrm rot="-8084">
            <a:off x="518438" y="1265274"/>
            <a:ext cx="8547624"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Nunito"/>
                <a:ea typeface="Nunito"/>
                <a:cs typeface="Nunito"/>
                <a:sym typeface="Nunito"/>
              </a:rPr>
              <a:t>Disease Categories Distribution</a:t>
            </a:r>
            <a:endParaRPr b="1" sz="1700">
              <a:solidFill>
                <a:schemeClr val="lt1"/>
              </a:solidFill>
              <a:latin typeface="Nunito"/>
              <a:ea typeface="Nunito"/>
              <a:cs typeface="Nunito"/>
              <a:sym typeface="Nunito"/>
            </a:endParaRPr>
          </a:p>
        </p:txBody>
      </p:sp>
      <p:pic>
        <p:nvPicPr>
          <p:cNvPr id="425" name="Google Shape;425;p32"/>
          <p:cNvPicPr preferRelativeResize="0"/>
          <p:nvPr/>
        </p:nvPicPr>
        <p:blipFill>
          <a:blip r:embed="rId3">
            <a:alphaModFix/>
          </a:blip>
          <a:stretch>
            <a:fillRect/>
          </a:stretch>
        </p:blipFill>
        <p:spPr>
          <a:xfrm>
            <a:off x="0" y="2490200"/>
            <a:ext cx="4714919" cy="2350301"/>
          </a:xfrm>
          <a:prstGeom prst="rect">
            <a:avLst/>
          </a:prstGeom>
          <a:noFill/>
          <a:ln>
            <a:noFill/>
          </a:ln>
        </p:spPr>
      </p:pic>
      <p:pic>
        <p:nvPicPr>
          <p:cNvPr id="426" name="Google Shape;426;p32"/>
          <p:cNvPicPr preferRelativeResize="0"/>
          <p:nvPr/>
        </p:nvPicPr>
        <p:blipFill>
          <a:blip r:embed="rId4">
            <a:alphaModFix/>
          </a:blip>
          <a:stretch>
            <a:fillRect/>
          </a:stretch>
        </p:blipFill>
        <p:spPr>
          <a:xfrm>
            <a:off x="4714925" y="2490200"/>
            <a:ext cx="4350951" cy="2350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3"/>
          <p:cNvSpPr txBox="1"/>
          <p:nvPr>
            <p:ph type="ctrTitle"/>
          </p:nvPr>
        </p:nvSpPr>
        <p:spPr>
          <a:xfrm>
            <a:off x="88675" y="163725"/>
            <a:ext cx="8977200" cy="75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Exploratory</a:t>
            </a:r>
            <a:endParaRPr/>
          </a:p>
        </p:txBody>
      </p:sp>
      <p:sp>
        <p:nvSpPr>
          <p:cNvPr id="432" name="Google Shape;432;p33"/>
          <p:cNvSpPr txBox="1"/>
          <p:nvPr/>
        </p:nvSpPr>
        <p:spPr>
          <a:xfrm rot="-8084">
            <a:off x="518438" y="1265274"/>
            <a:ext cx="8547624"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Nunito"/>
                <a:ea typeface="Nunito"/>
                <a:cs typeface="Nunito"/>
                <a:sym typeface="Nunito"/>
              </a:rPr>
              <a:t>Correlation</a:t>
            </a:r>
            <a:endParaRPr b="1" sz="1700">
              <a:solidFill>
                <a:schemeClr val="lt1"/>
              </a:solidFill>
              <a:latin typeface="Nunito"/>
              <a:ea typeface="Nunito"/>
              <a:cs typeface="Nunito"/>
              <a:sym typeface="Nunito"/>
            </a:endParaRPr>
          </a:p>
        </p:txBody>
      </p:sp>
      <p:pic>
        <p:nvPicPr>
          <p:cNvPr id="433" name="Google Shape;433;p33"/>
          <p:cNvPicPr preferRelativeResize="0"/>
          <p:nvPr/>
        </p:nvPicPr>
        <p:blipFill>
          <a:blip r:embed="rId3">
            <a:alphaModFix/>
          </a:blip>
          <a:stretch>
            <a:fillRect/>
          </a:stretch>
        </p:blipFill>
        <p:spPr>
          <a:xfrm>
            <a:off x="204475" y="1797025"/>
            <a:ext cx="4075901" cy="3267275"/>
          </a:xfrm>
          <a:prstGeom prst="rect">
            <a:avLst/>
          </a:prstGeom>
          <a:noFill/>
          <a:ln>
            <a:noFill/>
          </a:ln>
        </p:spPr>
      </p:pic>
      <p:pic>
        <p:nvPicPr>
          <p:cNvPr id="434" name="Google Shape;434;p33"/>
          <p:cNvPicPr preferRelativeResize="0"/>
          <p:nvPr/>
        </p:nvPicPr>
        <p:blipFill>
          <a:blip r:embed="rId4">
            <a:alphaModFix/>
          </a:blip>
          <a:stretch>
            <a:fillRect/>
          </a:stretch>
        </p:blipFill>
        <p:spPr>
          <a:xfrm>
            <a:off x="4449750" y="1797025"/>
            <a:ext cx="4591475" cy="3267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4"/>
          <p:cNvSpPr txBox="1"/>
          <p:nvPr>
            <p:ph type="ctrTitle"/>
          </p:nvPr>
        </p:nvSpPr>
        <p:spPr>
          <a:xfrm>
            <a:off x="88675" y="163725"/>
            <a:ext cx="8977200" cy="579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Exploratory</a:t>
            </a:r>
            <a:endParaRPr/>
          </a:p>
        </p:txBody>
      </p:sp>
      <p:sp>
        <p:nvSpPr>
          <p:cNvPr id="440" name="Google Shape;440;p34"/>
          <p:cNvSpPr txBox="1"/>
          <p:nvPr/>
        </p:nvSpPr>
        <p:spPr>
          <a:xfrm rot="-8084">
            <a:off x="518438" y="869339"/>
            <a:ext cx="8547624"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Nunito"/>
                <a:ea typeface="Nunito"/>
                <a:cs typeface="Nunito"/>
                <a:sym typeface="Nunito"/>
              </a:rPr>
              <a:t>Target Variable</a:t>
            </a:r>
            <a:r>
              <a:rPr b="1" lang="en" sz="1600">
                <a:solidFill>
                  <a:schemeClr val="lt1"/>
                </a:solidFill>
                <a:latin typeface="Nunito"/>
                <a:ea typeface="Nunito"/>
                <a:cs typeface="Nunito"/>
                <a:sym typeface="Nunito"/>
              </a:rPr>
              <a:t> &amp; Sex</a:t>
            </a:r>
            <a:endParaRPr b="1" sz="1600">
              <a:solidFill>
                <a:schemeClr val="lt1"/>
              </a:solidFill>
              <a:latin typeface="Nunito"/>
              <a:ea typeface="Nunito"/>
              <a:cs typeface="Nunito"/>
              <a:sym typeface="Nunito"/>
            </a:endParaRPr>
          </a:p>
        </p:txBody>
      </p:sp>
      <p:pic>
        <p:nvPicPr>
          <p:cNvPr id="441" name="Google Shape;441;p34"/>
          <p:cNvPicPr preferRelativeResize="0"/>
          <p:nvPr/>
        </p:nvPicPr>
        <p:blipFill>
          <a:blip r:embed="rId3">
            <a:alphaModFix/>
          </a:blip>
          <a:stretch>
            <a:fillRect/>
          </a:stretch>
        </p:blipFill>
        <p:spPr>
          <a:xfrm>
            <a:off x="0" y="1868350"/>
            <a:ext cx="4314499" cy="3173200"/>
          </a:xfrm>
          <a:prstGeom prst="rect">
            <a:avLst/>
          </a:prstGeom>
          <a:noFill/>
          <a:ln>
            <a:noFill/>
          </a:ln>
        </p:spPr>
      </p:pic>
      <p:pic>
        <p:nvPicPr>
          <p:cNvPr id="442" name="Google Shape;442;p34"/>
          <p:cNvPicPr preferRelativeResize="0"/>
          <p:nvPr/>
        </p:nvPicPr>
        <p:blipFill>
          <a:blip r:embed="rId4">
            <a:alphaModFix/>
          </a:blip>
          <a:stretch>
            <a:fillRect/>
          </a:stretch>
        </p:blipFill>
        <p:spPr>
          <a:xfrm>
            <a:off x="4362550" y="1868350"/>
            <a:ext cx="4660217" cy="317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7500"/>
              <a:t>Part Three</a:t>
            </a:r>
            <a:endParaRPr sz="7500"/>
          </a:p>
        </p:txBody>
      </p:sp>
      <p:sp>
        <p:nvSpPr>
          <p:cNvPr id="448" name="Google Shape;448;p35"/>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4725"/>
              <a:t>Modeling &amp; Evaluation</a:t>
            </a:r>
            <a:endParaRPr sz="4725"/>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6"/>
          <p:cNvSpPr txBox="1"/>
          <p:nvPr>
            <p:ph type="title"/>
          </p:nvPr>
        </p:nvSpPr>
        <p:spPr>
          <a:xfrm>
            <a:off x="1388625" y="278125"/>
            <a:ext cx="5656800" cy="7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Modeling</a:t>
            </a:r>
            <a:endParaRPr sz="3600"/>
          </a:p>
        </p:txBody>
      </p:sp>
      <p:pic>
        <p:nvPicPr>
          <p:cNvPr id="454" name="Google Shape;454;p36"/>
          <p:cNvPicPr preferRelativeResize="0"/>
          <p:nvPr/>
        </p:nvPicPr>
        <p:blipFill>
          <a:blip r:embed="rId3">
            <a:alphaModFix/>
          </a:blip>
          <a:stretch>
            <a:fillRect/>
          </a:stretch>
        </p:blipFill>
        <p:spPr>
          <a:xfrm>
            <a:off x="152400" y="1139725"/>
            <a:ext cx="8839200" cy="3077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1388625" y="178300"/>
            <a:ext cx="6366900" cy="81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Modeling</a:t>
            </a:r>
            <a:endParaRPr sz="3600"/>
          </a:p>
        </p:txBody>
      </p:sp>
      <p:sp>
        <p:nvSpPr>
          <p:cNvPr id="460" name="Google Shape;460;p37"/>
          <p:cNvSpPr txBox="1"/>
          <p:nvPr>
            <p:ph idx="1" type="body"/>
          </p:nvPr>
        </p:nvSpPr>
        <p:spPr>
          <a:xfrm>
            <a:off x="687700" y="1379125"/>
            <a:ext cx="4029300" cy="1541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Neural Network</a:t>
            </a:r>
            <a:endParaRPr sz="1500"/>
          </a:p>
          <a:p>
            <a:pPr indent="-323850" lvl="0" marL="457200" rtl="0" algn="l">
              <a:spcBef>
                <a:spcPts val="0"/>
              </a:spcBef>
              <a:spcAft>
                <a:spcPts val="0"/>
              </a:spcAft>
              <a:buSzPts val="1500"/>
              <a:buChar char="●"/>
            </a:pPr>
            <a:r>
              <a:rPr lang="en" sz="1500"/>
              <a:t>Decision Tree</a:t>
            </a:r>
            <a:endParaRPr sz="1500"/>
          </a:p>
          <a:p>
            <a:pPr indent="-323850" lvl="0" marL="457200" rtl="0" algn="l">
              <a:spcBef>
                <a:spcPts val="0"/>
              </a:spcBef>
              <a:spcAft>
                <a:spcPts val="0"/>
              </a:spcAft>
              <a:buSzPts val="1500"/>
              <a:buChar char="●"/>
            </a:pPr>
            <a:r>
              <a:rPr lang="en" sz="1500"/>
              <a:t>Random Forest</a:t>
            </a:r>
            <a:endParaRPr sz="1500"/>
          </a:p>
          <a:p>
            <a:pPr indent="-323850" lvl="0" marL="457200" rtl="0" algn="l">
              <a:spcBef>
                <a:spcPts val="0"/>
              </a:spcBef>
              <a:spcAft>
                <a:spcPts val="0"/>
              </a:spcAft>
              <a:buSzPts val="1500"/>
              <a:buChar char="●"/>
            </a:pPr>
            <a:r>
              <a:rPr lang="en" sz="1500"/>
              <a:t>Logistic Regression</a:t>
            </a:r>
            <a:endParaRPr sz="1500"/>
          </a:p>
          <a:p>
            <a:pPr indent="0" lvl="0" marL="0" rtl="0" algn="l">
              <a:spcBef>
                <a:spcPts val="1200"/>
              </a:spcBef>
              <a:spcAft>
                <a:spcPts val="1200"/>
              </a:spcAft>
              <a:buNone/>
            </a:pPr>
            <a:r>
              <a:t/>
            </a:r>
            <a:endParaRPr sz="1500"/>
          </a:p>
        </p:txBody>
      </p:sp>
      <p:pic>
        <p:nvPicPr>
          <p:cNvPr id="461" name="Google Shape;461;p37"/>
          <p:cNvPicPr preferRelativeResize="0"/>
          <p:nvPr/>
        </p:nvPicPr>
        <p:blipFill>
          <a:blip r:embed="rId3">
            <a:alphaModFix/>
          </a:blip>
          <a:stretch>
            <a:fillRect/>
          </a:stretch>
        </p:blipFill>
        <p:spPr>
          <a:xfrm>
            <a:off x="5721625" y="1112400"/>
            <a:ext cx="2833675" cy="1703826"/>
          </a:xfrm>
          <a:prstGeom prst="rect">
            <a:avLst/>
          </a:prstGeom>
          <a:noFill/>
          <a:ln>
            <a:noFill/>
          </a:ln>
        </p:spPr>
      </p:pic>
      <p:pic>
        <p:nvPicPr>
          <p:cNvPr id="462" name="Google Shape;462;p37"/>
          <p:cNvPicPr preferRelativeResize="0"/>
          <p:nvPr/>
        </p:nvPicPr>
        <p:blipFill>
          <a:blip r:embed="rId4">
            <a:alphaModFix/>
          </a:blip>
          <a:stretch>
            <a:fillRect/>
          </a:stretch>
        </p:blipFill>
        <p:spPr>
          <a:xfrm>
            <a:off x="1244425" y="2951875"/>
            <a:ext cx="3870924" cy="197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1388625" y="178300"/>
            <a:ext cx="6366900" cy="81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Evaluation</a:t>
            </a:r>
            <a:endParaRPr sz="3600"/>
          </a:p>
        </p:txBody>
      </p:sp>
      <p:sp>
        <p:nvSpPr>
          <p:cNvPr id="468" name="Google Shape;468;p38"/>
          <p:cNvSpPr txBox="1"/>
          <p:nvPr>
            <p:ph idx="1" type="body"/>
          </p:nvPr>
        </p:nvSpPr>
        <p:spPr>
          <a:xfrm>
            <a:off x="312050" y="1038750"/>
            <a:ext cx="6247800" cy="306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Area Under Curve</a:t>
            </a:r>
            <a:endParaRPr sz="1500"/>
          </a:p>
          <a:p>
            <a:pPr indent="-323850" lvl="1" marL="914400" rtl="0" algn="l">
              <a:spcBef>
                <a:spcPts val="0"/>
              </a:spcBef>
              <a:spcAft>
                <a:spcPts val="0"/>
              </a:spcAft>
              <a:buSzPts val="1500"/>
              <a:buChar char="○"/>
            </a:pPr>
            <a:r>
              <a:rPr lang="en" sz="1500"/>
              <a:t>0.5 &lt; AUC &lt; 1</a:t>
            </a:r>
            <a:endParaRPr sz="1500"/>
          </a:p>
          <a:p>
            <a:pPr indent="-323850" lvl="1" marL="914400" rtl="0" algn="l">
              <a:spcBef>
                <a:spcPts val="0"/>
              </a:spcBef>
              <a:spcAft>
                <a:spcPts val="0"/>
              </a:spcAft>
              <a:buSzPts val="1500"/>
              <a:buChar char="○"/>
            </a:pPr>
            <a:r>
              <a:rPr lang="en" sz="1500"/>
              <a:t>Distinguish the </a:t>
            </a:r>
            <a:r>
              <a:rPr lang="en" sz="1500"/>
              <a:t>positive</a:t>
            </a:r>
            <a:r>
              <a:rPr lang="en" sz="1500"/>
              <a:t> class values from the negative</a:t>
            </a:r>
            <a:endParaRPr sz="1500"/>
          </a:p>
          <a:p>
            <a:pPr indent="-323850" lvl="1" marL="914400" rtl="0" algn="l">
              <a:spcBef>
                <a:spcPts val="0"/>
              </a:spcBef>
              <a:spcAft>
                <a:spcPts val="0"/>
              </a:spcAft>
              <a:buSzPts val="1500"/>
              <a:buChar char="○"/>
            </a:pPr>
            <a:r>
              <a:rPr lang="en" sz="1500"/>
              <a:t>AUC = 0.5</a:t>
            </a:r>
            <a:endParaRPr sz="1500"/>
          </a:p>
          <a:p>
            <a:pPr indent="-323850" lvl="2" marL="1371600" rtl="0" algn="l">
              <a:spcBef>
                <a:spcPts val="0"/>
              </a:spcBef>
              <a:spcAft>
                <a:spcPts val="0"/>
              </a:spcAft>
              <a:buSzPts val="1500"/>
              <a:buChar char="■"/>
            </a:pPr>
            <a:r>
              <a:rPr lang="en" sz="1500"/>
              <a:t>Not able to distinguish</a:t>
            </a:r>
            <a:endParaRPr sz="1500"/>
          </a:p>
          <a:p>
            <a:pPr indent="-323850" lvl="0" marL="457200" rtl="0" algn="l">
              <a:spcBef>
                <a:spcPts val="0"/>
              </a:spcBef>
              <a:spcAft>
                <a:spcPts val="0"/>
              </a:spcAft>
              <a:buSzPts val="1500"/>
              <a:buChar char="●"/>
            </a:pPr>
            <a:r>
              <a:rPr lang="en" sz="1500"/>
              <a:t>F1 Score</a:t>
            </a:r>
            <a:endParaRPr sz="1500"/>
          </a:p>
          <a:p>
            <a:pPr indent="-323850" lvl="0" marL="457200" rtl="0" algn="l">
              <a:spcBef>
                <a:spcPts val="0"/>
              </a:spcBef>
              <a:spcAft>
                <a:spcPts val="0"/>
              </a:spcAft>
              <a:buSzPts val="1500"/>
              <a:buChar char="●"/>
            </a:pPr>
            <a:r>
              <a:rPr lang="en" sz="1500"/>
              <a:t>Precision </a:t>
            </a:r>
            <a:endParaRPr sz="1500"/>
          </a:p>
          <a:p>
            <a:pPr indent="-323850" lvl="1" marL="914400" rtl="0" algn="l">
              <a:spcBef>
                <a:spcPts val="0"/>
              </a:spcBef>
              <a:spcAft>
                <a:spcPts val="0"/>
              </a:spcAft>
              <a:buSzPts val="1500"/>
              <a:buChar char="○"/>
            </a:pPr>
            <a:r>
              <a:rPr lang="en" sz="1500"/>
              <a:t>Accurate of predicted positive</a:t>
            </a:r>
            <a:endParaRPr sz="1500"/>
          </a:p>
          <a:p>
            <a:pPr indent="-323850" lvl="0" marL="457200" rtl="0" algn="l">
              <a:spcBef>
                <a:spcPts val="0"/>
              </a:spcBef>
              <a:spcAft>
                <a:spcPts val="0"/>
              </a:spcAft>
              <a:buSzPts val="1500"/>
              <a:buChar char="●"/>
            </a:pPr>
            <a:r>
              <a:rPr lang="en" sz="1500"/>
              <a:t>Confusion Matrix </a:t>
            </a:r>
            <a:endParaRPr sz="1500"/>
          </a:p>
          <a:p>
            <a:pPr indent="-323850" lvl="1" marL="914400" rtl="0" algn="l">
              <a:spcBef>
                <a:spcPts val="0"/>
              </a:spcBef>
              <a:spcAft>
                <a:spcPts val="0"/>
              </a:spcAft>
              <a:buSzPts val="1500"/>
              <a:buChar char="○"/>
            </a:pPr>
            <a:r>
              <a:rPr lang="en" sz="1500"/>
              <a:t>Mainly focus on FN</a:t>
            </a:r>
            <a:endParaRPr sz="1500"/>
          </a:p>
          <a:p>
            <a:pPr indent="-323850" lvl="1" marL="914400" rtl="0" algn="l">
              <a:spcBef>
                <a:spcPts val="0"/>
              </a:spcBef>
              <a:spcAft>
                <a:spcPts val="0"/>
              </a:spcAft>
              <a:buSzPts val="1500"/>
              <a:buChar char="○"/>
            </a:pPr>
            <a:r>
              <a:rPr lang="en" sz="1500"/>
              <a:t>Reduce False Negatives</a:t>
            </a:r>
            <a:endParaRPr sz="1500"/>
          </a:p>
        </p:txBody>
      </p:sp>
      <p:pic>
        <p:nvPicPr>
          <p:cNvPr id="469" name="Google Shape;469;p38"/>
          <p:cNvPicPr preferRelativeResize="0"/>
          <p:nvPr/>
        </p:nvPicPr>
        <p:blipFill>
          <a:blip r:embed="rId3">
            <a:alphaModFix/>
          </a:blip>
          <a:stretch>
            <a:fillRect/>
          </a:stretch>
        </p:blipFill>
        <p:spPr>
          <a:xfrm>
            <a:off x="4483750" y="2997075"/>
            <a:ext cx="4242300" cy="1998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9"/>
          <p:cNvSpPr txBox="1"/>
          <p:nvPr>
            <p:ph type="title"/>
          </p:nvPr>
        </p:nvSpPr>
        <p:spPr>
          <a:xfrm>
            <a:off x="1388625" y="178300"/>
            <a:ext cx="6366900" cy="81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Evaluation</a:t>
            </a:r>
            <a:endParaRPr sz="3600"/>
          </a:p>
        </p:txBody>
      </p:sp>
      <p:sp>
        <p:nvSpPr>
          <p:cNvPr id="475" name="Google Shape;475;p39"/>
          <p:cNvSpPr txBox="1"/>
          <p:nvPr>
            <p:ph idx="1" type="body"/>
          </p:nvPr>
        </p:nvSpPr>
        <p:spPr>
          <a:xfrm>
            <a:off x="457975" y="1094475"/>
            <a:ext cx="3552900" cy="4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Results</a:t>
            </a:r>
            <a:endParaRPr sz="18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476" name="Google Shape;476;p39"/>
          <p:cNvPicPr preferRelativeResize="0"/>
          <p:nvPr/>
        </p:nvPicPr>
        <p:blipFill>
          <a:blip r:embed="rId3">
            <a:alphaModFix/>
          </a:blip>
          <a:stretch>
            <a:fillRect/>
          </a:stretch>
        </p:blipFill>
        <p:spPr>
          <a:xfrm>
            <a:off x="282075" y="1861375"/>
            <a:ext cx="8588327" cy="164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0"/>
          <p:cNvSpPr txBox="1"/>
          <p:nvPr>
            <p:ph type="title"/>
          </p:nvPr>
        </p:nvSpPr>
        <p:spPr>
          <a:xfrm>
            <a:off x="1388625" y="310500"/>
            <a:ext cx="63669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Evaluation</a:t>
            </a:r>
            <a:endParaRPr sz="3600"/>
          </a:p>
        </p:txBody>
      </p:sp>
      <p:sp>
        <p:nvSpPr>
          <p:cNvPr id="482" name="Google Shape;482;p40"/>
          <p:cNvSpPr txBox="1"/>
          <p:nvPr>
            <p:ph idx="1" type="body"/>
          </p:nvPr>
        </p:nvSpPr>
        <p:spPr>
          <a:xfrm>
            <a:off x="58200" y="1059925"/>
            <a:ext cx="9027600" cy="520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161"/>
              <a:t>Confusion Matrix</a:t>
            </a:r>
            <a:endParaRPr sz="6161"/>
          </a:p>
          <a:p>
            <a:pPr indent="0" lvl="0" marL="0" rtl="0" algn="l">
              <a:spcBef>
                <a:spcPts val="1200"/>
              </a:spcBef>
              <a:spcAft>
                <a:spcPts val="1200"/>
              </a:spcAft>
              <a:buNone/>
            </a:pPr>
            <a:r>
              <a:t/>
            </a:r>
            <a:endParaRPr sz="2486"/>
          </a:p>
        </p:txBody>
      </p:sp>
      <p:pic>
        <p:nvPicPr>
          <p:cNvPr id="483" name="Google Shape;483;p40"/>
          <p:cNvPicPr preferRelativeResize="0"/>
          <p:nvPr/>
        </p:nvPicPr>
        <p:blipFill>
          <a:blip r:embed="rId3">
            <a:alphaModFix/>
          </a:blip>
          <a:stretch>
            <a:fillRect/>
          </a:stretch>
        </p:blipFill>
        <p:spPr>
          <a:xfrm>
            <a:off x="110239" y="2183763"/>
            <a:ext cx="2230336" cy="1856375"/>
          </a:xfrm>
          <a:prstGeom prst="rect">
            <a:avLst/>
          </a:prstGeom>
          <a:noFill/>
          <a:ln>
            <a:noFill/>
          </a:ln>
        </p:spPr>
      </p:pic>
      <p:pic>
        <p:nvPicPr>
          <p:cNvPr id="484" name="Google Shape;484;p40"/>
          <p:cNvPicPr preferRelativeResize="0"/>
          <p:nvPr/>
        </p:nvPicPr>
        <p:blipFill>
          <a:blip r:embed="rId4">
            <a:alphaModFix/>
          </a:blip>
          <a:stretch>
            <a:fillRect/>
          </a:stretch>
        </p:blipFill>
        <p:spPr>
          <a:xfrm>
            <a:off x="2440145" y="2183787"/>
            <a:ext cx="2170330" cy="1856375"/>
          </a:xfrm>
          <a:prstGeom prst="rect">
            <a:avLst/>
          </a:prstGeom>
          <a:noFill/>
          <a:ln>
            <a:noFill/>
          </a:ln>
        </p:spPr>
      </p:pic>
      <p:pic>
        <p:nvPicPr>
          <p:cNvPr id="485" name="Google Shape;485;p40"/>
          <p:cNvPicPr preferRelativeResize="0"/>
          <p:nvPr/>
        </p:nvPicPr>
        <p:blipFill>
          <a:blip r:embed="rId5">
            <a:alphaModFix/>
          </a:blip>
          <a:stretch>
            <a:fillRect/>
          </a:stretch>
        </p:blipFill>
        <p:spPr>
          <a:xfrm>
            <a:off x="4683650" y="2189533"/>
            <a:ext cx="2230325" cy="1844830"/>
          </a:xfrm>
          <a:prstGeom prst="rect">
            <a:avLst/>
          </a:prstGeom>
          <a:noFill/>
          <a:ln>
            <a:noFill/>
          </a:ln>
        </p:spPr>
      </p:pic>
      <p:pic>
        <p:nvPicPr>
          <p:cNvPr id="486" name="Google Shape;486;p40"/>
          <p:cNvPicPr preferRelativeResize="0"/>
          <p:nvPr/>
        </p:nvPicPr>
        <p:blipFill>
          <a:blip r:embed="rId6">
            <a:alphaModFix/>
          </a:blip>
          <a:stretch>
            <a:fillRect/>
          </a:stretch>
        </p:blipFill>
        <p:spPr>
          <a:xfrm>
            <a:off x="7009066" y="2183800"/>
            <a:ext cx="2057309" cy="1856350"/>
          </a:xfrm>
          <a:prstGeom prst="rect">
            <a:avLst/>
          </a:prstGeom>
          <a:noFill/>
          <a:ln>
            <a:noFill/>
          </a:ln>
        </p:spPr>
      </p:pic>
      <p:sp>
        <p:nvSpPr>
          <p:cNvPr id="487" name="Google Shape;487;p40"/>
          <p:cNvSpPr/>
          <p:nvPr/>
        </p:nvSpPr>
        <p:spPr>
          <a:xfrm>
            <a:off x="3081625" y="4098501"/>
            <a:ext cx="861634" cy="434738"/>
          </a:xfrm>
          <a:custGeom>
            <a:rect b="b" l="l" r="r" t="t"/>
            <a:pathLst>
              <a:path extrusionOk="0" h="17077" w="36638">
                <a:moveTo>
                  <a:pt x="0" y="6520"/>
                </a:moveTo>
                <a:lnTo>
                  <a:pt x="11488" y="17077"/>
                </a:lnTo>
                <a:lnTo>
                  <a:pt x="36638" y="0"/>
                </a:lnTo>
              </a:path>
            </a:pathLst>
          </a:custGeom>
          <a:noFill/>
          <a:ln cap="flat" cmpd="sng" w="76200">
            <a:solidFill>
              <a:srgbClr val="CC0000"/>
            </a:solidFill>
            <a:prstDash val="solid"/>
            <a:round/>
            <a:headEnd len="med" w="med" type="none"/>
            <a:tailEnd len="med" w="med" type="none"/>
          </a:ln>
        </p:spPr>
      </p:sp>
      <p:sp>
        <p:nvSpPr>
          <p:cNvPr id="488" name="Google Shape;488;p40"/>
          <p:cNvSpPr txBox="1"/>
          <p:nvPr/>
        </p:nvSpPr>
        <p:spPr>
          <a:xfrm>
            <a:off x="496800" y="1580725"/>
            <a:ext cx="49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Random Forest</a:t>
            </a:r>
            <a:endParaRPr>
              <a:solidFill>
                <a:schemeClr val="lt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type="title"/>
          </p:nvPr>
        </p:nvSpPr>
        <p:spPr>
          <a:xfrm>
            <a:off x="1388625" y="310500"/>
            <a:ext cx="63669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Evaluation</a:t>
            </a:r>
            <a:endParaRPr sz="3600"/>
          </a:p>
        </p:txBody>
      </p:sp>
      <p:sp>
        <p:nvSpPr>
          <p:cNvPr id="494" name="Google Shape;494;p41"/>
          <p:cNvSpPr txBox="1"/>
          <p:nvPr>
            <p:ph idx="1" type="body"/>
          </p:nvPr>
        </p:nvSpPr>
        <p:spPr>
          <a:xfrm>
            <a:off x="58200" y="1059925"/>
            <a:ext cx="9027600" cy="520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161"/>
              <a:t>Confusion Matrix</a:t>
            </a:r>
            <a:endParaRPr sz="6161"/>
          </a:p>
          <a:p>
            <a:pPr indent="0" lvl="0" marL="0" rtl="0" algn="l">
              <a:spcBef>
                <a:spcPts val="1200"/>
              </a:spcBef>
              <a:spcAft>
                <a:spcPts val="1200"/>
              </a:spcAft>
              <a:buNone/>
            </a:pPr>
            <a:r>
              <a:t/>
            </a:r>
            <a:endParaRPr sz="2486"/>
          </a:p>
        </p:txBody>
      </p:sp>
      <p:sp>
        <p:nvSpPr>
          <p:cNvPr id="495" name="Google Shape;495;p41"/>
          <p:cNvSpPr/>
          <p:nvPr/>
        </p:nvSpPr>
        <p:spPr>
          <a:xfrm>
            <a:off x="3881125" y="4230476"/>
            <a:ext cx="861634" cy="434738"/>
          </a:xfrm>
          <a:custGeom>
            <a:rect b="b" l="l" r="r" t="t"/>
            <a:pathLst>
              <a:path extrusionOk="0" h="17077" w="36638">
                <a:moveTo>
                  <a:pt x="0" y="6520"/>
                </a:moveTo>
                <a:lnTo>
                  <a:pt x="11488" y="17077"/>
                </a:lnTo>
                <a:lnTo>
                  <a:pt x="36638" y="0"/>
                </a:lnTo>
              </a:path>
            </a:pathLst>
          </a:custGeom>
          <a:noFill/>
          <a:ln cap="flat" cmpd="sng" w="76200">
            <a:solidFill>
              <a:srgbClr val="CC0000"/>
            </a:solidFill>
            <a:prstDash val="solid"/>
            <a:round/>
            <a:headEnd len="med" w="med" type="none"/>
            <a:tailEnd len="med" w="med" type="none"/>
          </a:ln>
        </p:spPr>
      </p:sp>
      <p:sp>
        <p:nvSpPr>
          <p:cNvPr id="496" name="Google Shape;496;p41"/>
          <p:cNvSpPr txBox="1"/>
          <p:nvPr/>
        </p:nvSpPr>
        <p:spPr>
          <a:xfrm>
            <a:off x="496800" y="1580725"/>
            <a:ext cx="49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Decision Tree</a:t>
            </a:r>
            <a:endParaRPr>
              <a:solidFill>
                <a:schemeClr val="lt1"/>
              </a:solidFill>
              <a:latin typeface="Nunito"/>
              <a:ea typeface="Nunito"/>
              <a:cs typeface="Nunito"/>
              <a:sym typeface="Nunito"/>
            </a:endParaRPr>
          </a:p>
        </p:txBody>
      </p:sp>
      <p:pic>
        <p:nvPicPr>
          <p:cNvPr id="497" name="Google Shape;497;p41"/>
          <p:cNvPicPr preferRelativeResize="0"/>
          <p:nvPr/>
        </p:nvPicPr>
        <p:blipFill>
          <a:blip r:embed="rId3">
            <a:alphaModFix/>
          </a:blip>
          <a:stretch>
            <a:fillRect/>
          </a:stretch>
        </p:blipFill>
        <p:spPr>
          <a:xfrm>
            <a:off x="107675" y="2111325"/>
            <a:ext cx="2496050" cy="2073650"/>
          </a:xfrm>
          <a:prstGeom prst="rect">
            <a:avLst/>
          </a:prstGeom>
          <a:noFill/>
          <a:ln>
            <a:noFill/>
          </a:ln>
        </p:spPr>
      </p:pic>
      <p:pic>
        <p:nvPicPr>
          <p:cNvPr id="498" name="Google Shape;498;p41"/>
          <p:cNvPicPr preferRelativeResize="0"/>
          <p:nvPr/>
        </p:nvPicPr>
        <p:blipFill>
          <a:blip r:embed="rId4">
            <a:alphaModFix/>
          </a:blip>
          <a:stretch>
            <a:fillRect/>
          </a:stretch>
        </p:blipFill>
        <p:spPr>
          <a:xfrm>
            <a:off x="3244635" y="2111325"/>
            <a:ext cx="2388040" cy="2073650"/>
          </a:xfrm>
          <a:prstGeom prst="rect">
            <a:avLst/>
          </a:prstGeom>
          <a:noFill/>
          <a:ln>
            <a:noFill/>
          </a:ln>
        </p:spPr>
      </p:pic>
      <p:pic>
        <p:nvPicPr>
          <p:cNvPr id="499" name="Google Shape;499;p41"/>
          <p:cNvPicPr preferRelativeResize="0"/>
          <p:nvPr/>
        </p:nvPicPr>
        <p:blipFill>
          <a:blip r:embed="rId5">
            <a:alphaModFix/>
          </a:blip>
          <a:stretch>
            <a:fillRect/>
          </a:stretch>
        </p:blipFill>
        <p:spPr>
          <a:xfrm>
            <a:off x="6064397" y="2111325"/>
            <a:ext cx="2440903" cy="2073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88625" y="772725"/>
            <a:ext cx="6618300" cy="12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510"/>
              <a:t>Part One</a:t>
            </a:r>
            <a:r>
              <a:rPr lang="en" sz="5810"/>
              <a:t> </a:t>
            </a:r>
            <a:endParaRPr sz="5910"/>
          </a:p>
        </p:txBody>
      </p:sp>
      <p:sp>
        <p:nvSpPr>
          <p:cNvPr id="291" name="Google Shape;291;p15"/>
          <p:cNvSpPr txBox="1"/>
          <p:nvPr>
            <p:ph idx="1" type="body"/>
          </p:nvPr>
        </p:nvSpPr>
        <p:spPr>
          <a:xfrm>
            <a:off x="1650325" y="2466450"/>
            <a:ext cx="59076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t>Project Scope</a:t>
            </a:r>
            <a:r>
              <a:rPr lang="en" sz="3000"/>
              <a:t> </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2"/>
          <p:cNvSpPr txBox="1"/>
          <p:nvPr>
            <p:ph type="title"/>
          </p:nvPr>
        </p:nvSpPr>
        <p:spPr>
          <a:xfrm>
            <a:off x="1388625" y="310500"/>
            <a:ext cx="63669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Evaluation</a:t>
            </a:r>
            <a:endParaRPr sz="3600"/>
          </a:p>
        </p:txBody>
      </p:sp>
      <p:sp>
        <p:nvSpPr>
          <p:cNvPr id="505" name="Google Shape;505;p42"/>
          <p:cNvSpPr txBox="1"/>
          <p:nvPr>
            <p:ph idx="1" type="body"/>
          </p:nvPr>
        </p:nvSpPr>
        <p:spPr>
          <a:xfrm>
            <a:off x="58200" y="1059925"/>
            <a:ext cx="9027600" cy="520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161"/>
              <a:t>Confusion Matrix</a:t>
            </a:r>
            <a:endParaRPr sz="6161"/>
          </a:p>
          <a:p>
            <a:pPr indent="0" lvl="0" marL="0" rtl="0" algn="l">
              <a:spcBef>
                <a:spcPts val="1200"/>
              </a:spcBef>
              <a:spcAft>
                <a:spcPts val="1200"/>
              </a:spcAft>
              <a:buNone/>
            </a:pPr>
            <a:r>
              <a:t/>
            </a:r>
            <a:endParaRPr sz="2486"/>
          </a:p>
        </p:txBody>
      </p:sp>
      <p:sp>
        <p:nvSpPr>
          <p:cNvPr id="506" name="Google Shape;506;p42"/>
          <p:cNvSpPr txBox="1"/>
          <p:nvPr/>
        </p:nvSpPr>
        <p:spPr>
          <a:xfrm>
            <a:off x="170775" y="1503050"/>
            <a:ext cx="5068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Logistic Regression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Neural Network</a:t>
            </a:r>
            <a:endParaRPr>
              <a:solidFill>
                <a:schemeClr val="lt1"/>
              </a:solidFill>
              <a:latin typeface="Nunito"/>
              <a:ea typeface="Nunito"/>
              <a:cs typeface="Nunito"/>
              <a:sym typeface="Nunito"/>
            </a:endParaRPr>
          </a:p>
        </p:txBody>
      </p:sp>
      <p:pic>
        <p:nvPicPr>
          <p:cNvPr id="507" name="Google Shape;507;p42"/>
          <p:cNvPicPr preferRelativeResize="0"/>
          <p:nvPr/>
        </p:nvPicPr>
        <p:blipFill>
          <a:blip r:embed="rId3">
            <a:alphaModFix/>
          </a:blip>
          <a:stretch>
            <a:fillRect/>
          </a:stretch>
        </p:blipFill>
        <p:spPr>
          <a:xfrm>
            <a:off x="2903300" y="2047125"/>
            <a:ext cx="3516150" cy="291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3"/>
          <p:cNvSpPr txBox="1"/>
          <p:nvPr>
            <p:ph type="ctrTitle"/>
          </p:nvPr>
        </p:nvSpPr>
        <p:spPr>
          <a:xfrm>
            <a:off x="440600" y="504575"/>
            <a:ext cx="8563800" cy="192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7500"/>
              <a:t>Part Four</a:t>
            </a:r>
            <a:endParaRPr sz="7500"/>
          </a:p>
        </p:txBody>
      </p:sp>
      <p:sp>
        <p:nvSpPr>
          <p:cNvPr id="513" name="Google Shape;513;p43"/>
          <p:cNvSpPr txBox="1"/>
          <p:nvPr>
            <p:ph idx="1" type="subTitle"/>
          </p:nvPr>
        </p:nvSpPr>
        <p:spPr>
          <a:xfrm>
            <a:off x="46400" y="2934150"/>
            <a:ext cx="8958000" cy="10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Conclusion</a:t>
            </a:r>
            <a:endParaRPr sz="5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4"/>
          <p:cNvSpPr txBox="1"/>
          <p:nvPr>
            <p:ph type="ctrTitle"/>
          </p:nvPr>
        </p:nvSpPr>
        <p:spPr>
          <a:xfrm>
            <a:off x="31050" y="318250"/>
            <a:ext cx="9066600" cy="690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Results</a:t>
            </a:r>
            <a:endParaRPr/>
          </a:p>
        </p:txBody>
      </p:sp>
      <p:sp>
        <p:nvSpPr>
          <p:cNvPr id="519" name="Google Shape;519;p44"/>
          <p:cNvSpPr txBox="1"/>
          <p:nvPr>
            <p:ph idx="1" type="subTitle"/>
          </p:nvPr>
        </p:nvSpPr>
        <p:spPr>
          <a:xfrm>
            <a:off x="419175" y="1590725"/>
            <a:ext cx="7188300" cy="2272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approach works, clearly distinguish the binary classes</a:t>
            </a:r>
            <a:endParaRPr sz="1500"/>
          </a:p>
          <a:p>
            <a:pPr indent="-323850" lvl="1" marL="914400" rtl="0" algn="l">
              <a:spcBef>
                <a:spcPts val="0"/>
              </a:spcBef>
              <a:spcAft>
                <a:spcPts val="0"/>
              </a:spcAft>
              <a:buSzPts val="1500"/>
              <a:buChar char="○"/>
            </a:pPr>
            <a:r>
              <a:rPr lang="en" sz="1500"/>
              <a:t>disease -&gt; no disease, no disease -&gt; disease</a:t>
            </a:r>
            <a:endParaRPr sz="1500"/>
          </a:p>
          <a:p>
            <a:pPr indent="-323850" lvl="1" marL="914400" rtl="0" algn="l">
              <a:spcBef>
                <a:spcPts val="0"/>
              </a:spcBef>
              <a:spcAft>
                <a:spcPts val="0"/>
              </a:spcAft>
              <a:buSzPts val="1500"/>
              <a:buChar char="○"/>
            </a:pPr>
            <a:r>
              <a:rPr lang="en" sz="1500"/>
              <a:t>Means whether applicants health state stable or not during the certification period </a:t>
            </a:r>
            <a:endParaRPr sz="1500"/>
          </a:p>
          <a:p>
            <a:pPr indent="-323850" lvl="0" marL="457200" rtl="0" algn="l">
              <a:spcBef>
                <a:spcPts val="0"/>
              </a:spcBef>
              <a:spcAft>
                <a:spcPts val="0"/>
              </a:spcAft>
              <a:buSzPts val="1500"/>
              <a:buChar char="●"/>
            </a:pPr>
            <a:r>
              <a:rPr lang="en" sz="1500"/>
              <a:t>If based on one diagnosis category - heart disease </a:t>
            </a:r>
            <a:endParaRPr sz="1500"/>
          </a:p>
          <a:p>
            <a:pPr indent="-323850" lvl="1" marL="914400" rtl="0" algn="l">
              <a:spcBef>
                <a:spcPts val="0"/>
              </a:spcBef>
              <a:spcAft>
                <a:spcPts val="0"/>
              </a:spcAft>
              <a:buSzPts val="1500"/>
              <a:buChar char="○"/>
            </a:pPr>
            <a:r>
              <a:rPr lang="en" sz="1500"/>
              <a:t>Forecasting</a:t>
            </a:r>
            <a:r>
              <a:rPr lang="en" sz="1500"/>
              <a:t> can be done easily</a:t>
            </a:r>
            <a:endParaRPr sz="1500"/>
          </a:p>
          <a:p>
            <a:pPr indent="0" lvl="0" marL="457200" rtl="0" algn="l">
              <a:spcBef>
                <a:spcPts val="0"/>
              </a:spcBef>
              <a:spcAft>
                <a:spcPts val="0"/>
              </a:spcAft>
              <a:buNone/>
            </a:pPr>
            <a:r>
              <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5"/>
          <p:cNvSpPr txBox="1"/>
          <p:nvPr>
            <p:ph type="ctrTitle"/>
          </p:nvPr>
        </p:nvSpPr>
        <p:spPr>
          <a:xfrm>
            <a:off x="31050" y="318250"/>
            <a:ext cx="9066600" cy="690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Results</a:t>
            </a:r>
            <a:endParaRPr/>
          </a:p>
        </p:txBody>
      </p:sp>
      <p:sp>
        <p:nvSpPr>
          <p:cNvPr id="525" name="Google Shape;525;p45"/>
          <p:cNvSpPr txBox="1"/>
          <p:nvPr>
            <p:ph idx="1" type="subTitle"/>
          </p:nvPr>
        </p:nvSpPr>
        <p:spPr>
          <a:xfrm>
            <a:off x="419175" y="1482525"/>
            <a:ext cx="7188300" cy="2380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The model </a:t>
            </a:r>
            <a:r>
              <a:rPr lang="en" sz="1500"/>
              <a:t>accuracy</a:t>
            </a:r>
            <a:r>
              <a:rPr lang="en" sz="1500"/>
              <a:t> need to </a:t>
            </a:r>
            <a:r>
              <a:rPr lang="en" sz="1500"/>
              <a:t>improve</a:t>
            </a:r>
            <a:endParaRPr sz="1500"/>
          </a:p>
          <a:p>
            <a:pPr indent="-323850" lvl="1" marL="914400" rtl="0" algn="l">
              <a:spcBef>
                <a:spcPts val="0"/>
              </a:spcBef>
              <a:spcAft>
                <a:spcPts val="0"/>
              </a:spcAft>
              <a:buSzPts val="1500"/>
              <a:buChar char="○"/>
            </a:pPr>
            <a:r>
              <a:rPr lang="en" sz="1500"/>
              <a:t>Dig deeper for personal medical records info,</a:t>
            </a:r>
            <a:endParaRPr sz="1500"/>
          </a:p>
          <a:p>
            <a:pPr indent="-323850" lvl="2" marL="1371600" rtl="0" algn="l">
              <a:spcBef>
                <a:spcPts val="0"/>
              </a:spcBef>
              <a:spcAft>
                <a:spcPts val="0"/>
              </a:spcAft>
              <a:buSzPts val="1500"/>
              <a:buChar char="■"/>
            </a:pPr>
            <a:r>
              <a:rPr lang="en" sz="1500"/>
              <a:t>Weight, height, blood pressure, etc. </a:t>
            </a:r>
            <a:endParaRPr sz="1500"/>
          </a:p>
          <a:p>
            <a:pPr indent="-323850" lvl="1" marL="914400" rtl="0" algn="l">
              <a:spcBef>
                <a:spcPts val="0"/>
              </a:spcBef>
              <a:spcAft>
                <a:spcPts val="0"/>
              </a:spcAft>
              <a:buSzPts val="1500"/>
              <a:buChar char="○"/>
            </a:pPr>
            <a:r>
              <a:rPr lang="en" sz="1500"/>
              <a:t>More personal medical records data, instead of payments, health plans</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ph type="ctrTitle"/>
          </p:nvPr>
        </p:nvSpPr>
        <p:spPr>
          <a:xfrm>
            <a:off x="69850" y="380350"/>
            <a:ext cx="8561700" cy="1017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work</a:t>
            </a:r>
            <a:endParaRPr/>
          </a:p>
        </p:txBody>
      </p:sp>
      <p:sp>
        <p:nvSpPr>
          <p:cNvPr id="531" name="Google Shape;531;p46"/>
          <p:cNvSpPr txBox="1"/>
          <p:nvPr>
            <p:ph idx="1" type="subTitle"/>
          </p:nvPr>
        </p:nvSpPr>
        <p:spPr>
          <a:xfrm>
            <a:off x="217350" y="1459325"/>
            <a:ext cx="8810100" cy="1769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For this project -&gt; </a:t>
            </a:r>
            <a:endParaRPr/>
          </a:p>
          <a:p>
            <a:pPr indent="-330200" lvl="0" marL="457200" rtl="0" algn="l">
              <a:spcBef>
                <a:spcPts val="0"/>
              </a:spcBef>
              <a:spcAft>
                <a:spcPts val="0"/>
              </a:spcAft>
              <a:buSzPts val="1600"/>
              <a:buChar char="●"/>
            </a:pPr>
            <a:r>
              <a:rPr lang="en"/>
              <a:t>Identify personal-level clinical information with one DX - heart attack</a:t>
            </a:r>
            <a:endParaRPr/>
          </a:p>
          <a:p>
            <a:pPr indent="-330200" lvl="1" marL="914400" rtl="0" algn="l">
              <a:spcBef>
                <a:spcPts val="0"/>
              </a:spcBef>
              <a:spcAft>
                <a:spcPts val="0"/>
              </a:spcAft>
              <a:buSzPts val="1600"/>
              <a:buChar char="○"/>
            </a:pPr>
            <a:r>
              <a:rPr lang="en"/>
              <a:t>I50.1</a:t>
            </a:r>
            <a:endParaRPr/>
          </a:p>
          <a:p>
            <a:pPr indent="-330200" lvl="1" marL="914400" rtl="0" algn="l">
              <a:spcBef>
                <a:spcPts val="0"/>
              </a:spcBef>
              <a:spcAft>
                <a:spcPts val="0"/>
              </a:spcAft>
              <a:buSzPts val="1600"/>
              <a:buChar char="○"/>
            </a:pPr>
            <a:r>
              <a:rPr lang="en"/>
              <a:t>Procedures, Heart attack Drug took, </a:t>
            </a:r>
            <a:endParaRPr/>
          </a:p>
          <a:p>
            <a:pPr indent="-330200" lvl="1" marL="914400" rtl="0" algn="l">
              <a:spcBef>
                <a:spcPts val="0"/>
              </a:spcBef>
              <a:spcAft>
                <a:spcPts val="0"/>
              </a:spcAft>
              <a:buSzPts val="1600"/>
              <a:buChar char="○"/>
            </a:pPr>
            <a:r>
              <a:rPr lang="en"/>
              <a:t>Personal clinical information - weight, height, Chest Pain, Heart Rate, etc. </a:t>
            </a:r>
            <a:endParaRPr/>
          </a:p>
          <a:p>
            <a:pPr indent="-330200" lvl="0" marL="457200" rtl="0" algn="l">
              <a:spcBef>
                <a:spcPts val="0"/>
              </a:spcBef>
              <a:spcAft>
                <a:spcPts val="0"/>
              </a:spcAft>
              <a:buSzPts val="1600"/>
              <a:buChar char="●"/>
            </a:pPr>
            <a:r>
              <a:rPr lang="en"/>
              <a:t>Forecasting heart attack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7"/>
          <p:cNvSpPr txBox="1"/>
          <p:nvPr>
            <p:ph type="ctrTitle"/>
          </p:nvPr>
        </p:nvSpPr>
        <p:spPr>
          <a:xfrm>
            <a:off x="69850" y="380350"/>
            <a:ext cx="8561700" cy="1017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work</a:t>
            </a:r>
            <a:endParaRPr/>
          </a:p>
        </p:txBody>
      </p:sp>
      <p:sp>
        <p:nvSpPr>
          <p:cNvPr id="537" name="Google Shape;537;p47"/>
          <p:cNvSpPr txBox="1"/>
          <p:nvPr>
            <p:ph idx="1" type="subTitle"/>
          </p:nvPr>
        </p:nvSpPr>
        <p:spPr>
          <a:xfrm>
            <a:off x="217350" y="1459325"/>
            <a:ext cx="8810100" cy="1769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Another Approach -&gt; </a:t>
            </a:r>
            <a:endParaRPr/>
          </a:p>
          <a:p>
            <a:pPr indent="-330200" lvl="0" marL="457200" rtl="0" algn="l">
              <a:spcBef>
                <a:spcPts val="0"/>
              </a:spcBef>
              <a:spcAft>
                <a:spcPts val="0"/>
              </a:spcAft>
              <a:buSzPts val="1600"/>
              <a:buChar char="●"/>
            </a:pPr>
            <a:r>
              <a:rPr lang="en"/>
              <a:t>Identify safety_critical categories relate to FAA from 21 Disease Categories</a:t>
            </a:r>
            <a:endParaRPr/>
          </a:p>
          <a:p>
            <a:pPr indent="-330200" lvl="0" marL="457200" rtl="0" algn="l">
              <a:spcBef>
                <a:spcPts val="0"/>
              </a:spcBef>
              <a:spcAft>
                <a:spcPts val="0"/>
              </a:spcAft>
              <a:buSzPts val="1600"/>
              <a:buChar char="●"/>
            </a:pPr>
            <a:r>
              <a:rPr lang="en"/>
              <a:t>Multi-class Classification to predict the categories</a:t>
            </a:r>
            <a:endParaRPr/>
          </a:p>
          <a:p>
            <a:pPr indent="-330200" lvl="0" marL="457200" rtl="0" algn="l">
              <a:spcBef>
                <a:spcPts val="0"/>
              </a:spcBef>
              <a:spcAft>
                <a:spcPts val="0"/>
              </a:spcAft>
              <a:buSzPts val="1600"/>
              <a:buChar char="●"/>
            </a:pPr>
            <a:r>
              <a:rPr lang="en"/>
              <a:t>Comparing critical disease categories </a:t>
            </a:r>
            <a:endParaRPr/>
          </a:p>
          <a:p>
            <a:pPr indent="-330200" lvl="1" marL="914400" rtl="0" algn="l">
              <a:spcBef>
                <a:spcPts val="0"/>
              </a:spcBef>
              <a:spcAft>
                <a:spcPts val="0"/>
              </a:spcAft>
              <a:buSzPts val="1600"/>
              <a:buChar char="○"/>
            </a:pPr>
            <a:r>
              <a:rPr lang="en"/>
              <a:t>The likelihood from current state to a different state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type="ctrTitle"/>
          </p:nvPr>
        </p:nvSpPr>
        <p:spPr>
          <a:xfrm>
            <a:off x="-100" y="1539400"/>
            <a:ext cx="9144000" cy="2165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ctrTitle"/>
          </p:nvPr>
        </p:nvSpPr>
        <p:spPr>
          <a:xfrm>
            <a:off x="88675" y="402475"/>
            <a:ext cx="8977200" cy="784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Exploratory</a:t>
            </a:r>
            <a:endParaRPr/>
          </a:p>
        </p:txBody>
      </p:sp>
      <p:pic>
        <p:nvPicPr>
          <p:cNvPr id="552" name="Google Shape;552;p50"/>
          <p:cNvPicPr preferRelativeResize="0"/>
          <p:nvPr/>
        </p:nvPicPr>
        <p:blipFill>
          <a:blip r:embed="rId3">
            <a:alphaModFix/>
          </a:blip>
          <a:stretch>
            <a:fillRect/>
          </a:stretch>
        </p:blipFill>
        <p:spPr>
          <a:xfrm>
            <a:off x="358525" y="2384950"/>
            <a:ext cx="4072305" cy="2240100"/>
          </a:xfrm>
          <a:prstGeom prst="rect">
            <a:avLst/>
          </a:prstGeom>
          <a:noFill/>
          <a:ln>
            <a:noFill/>
          </a:ln>
        </p:spPr>
      </p:pic>
      <p:pic>
        <p:nvPicPr>
          <p:cNvPr id="553" name="Google Shape;553;p50"/>
          <p:cNvPicPr preferRelativeResize="0"/>
          <p:nvPr/>
        </p:nvPicPr>
        <p:blipFill>
          <a:blip r:embed="rId4">
            <a:alphaModFix/>
          </a:blip>
          <a:stretch>
            <a:fillRect/>
          </a:stretch>
        </p:blipFill>
        <p:spPr>
          <a:xfrm>
            <a:off x="4496975" y="2384950"/>
            <a:ext cx="3957676" cy="2240100"/>
          </a:xfrm>
          <a:prstGeom prst="rect">
            <a:avLst/>
          </a:prstGeom>
          <a:noFill/>
          <a:ln>
            <a:noFill/>
          </a:ln>
        </p:spPr>
      </p:pic>
      <p:sp>
        <p:nvSpPr>
          <p:cNvPr id="554" name="Google Shape;554;p50"/>
          <p:cNvSpPr txBox="1"/>
          <p:nvPr/>
        </p:nvSpPr>
        <p:spPr>
          <a:xfrm>
            <a:off x="416125" y="1227900"/>
            <a:ext cx="538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Nunito"/>
                <a:ea typeface="Nunito"/>
                <a:cs typeface="Nunito"/>
                <a:sym typeface="Nunito"/>
              </a:rPr>
              <a:t>Heart Disease Diagnosis Code</a:t>
            </a:r>
            <a:endParaRPr sz="1500">
              <a:solidFill>
                <a:schemeClr val="lt1"/>
              </a:solidFill>
              <a:latin typeface="Nunito"/>
              <a:ea typeface="Nunito"/>
              <a:cs typeface="Nunito"/>
              <a:sym typeface="Nunito"/>
            </a:endParaRPr>
          </a:p>
        </p:txBody>
      </p:sp>
      <p:sp>
        <p:nvSpPr>
          <p:cNvPr id="555" name="Google Shape;555;p50"/>
          <p:cNvSpPr txBox="1"/>
          <p:nvPr/>
        </p:nvSpPr>
        <p:spPr>
          <a:xfrm>
            <a:off x="388825" y="2087425"/>
            <a:ext cx="4011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D966"/>
                </a:solidFill>
                <a:latin typeface="Nunito"/>
                <a:ea typeface="Nunito"/>
                <a:cs typeface="Nunito"/>
                <a:sym typeface="Nunito"/>
              </a:rPr>
              <a:t>2019</a:t>
            </a:r>
            <a:endParaRPr b="1" sz="1500">
              <a:solidFill>
                <a:srgbClr val="FFD966"/>
              </a:solidFill>
              <a:latin typeface="Nunito"/>
              <a:ea typeface="Nunito"/>
              <a:cs typeface="Nunito"/>
              <a:sym typeface="Nunito"/>
            </a:endParaRPr>
          </a:p>
        </p:txBody>
      </p:sp>
      <p:sp>
        <p:nvSpPr>
          <p:cNvPr id="556" name="Google Shape;556;p50"/>
          <p:cNvSpPr txBox="1"/>
          <p:nvPr/>
        </p:nvSpPr>
        <p:spPr>
          <a:xfrm>
            <a:off x="4496975" y="2087425"/>
            <a:ext cx="4011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D966"/>
                </a:solidFill>
                <a:latin typeface="Nunito"/>
                <a:ea typeface="Nunito"/>
                <a:cs typeface="Nunito"/>
                <a:sym typeface="Nunito"/>
              </a:rPr>
              <a:t>2020</a:t>
            </a:r>
            <a:endParaRPr b="1" sz="1500">
              <a:solidFill>
                <a:srgbClr val="FFD966"/>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1"/>
          <p:cNvSpPr txBox="1"/>
          <p:nvPr>
            <p:ph type="ctrTitle"/>
          </p:nvPr>
        </p:nvSpPr>
        <p:spPr>
          <a:xfrm>
            <a:off x="88675" y="238750"/>
            <a:ext cx="8977200" cy="646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Exploratory</a:t>
            </a:r>
            <a:endParaRPr/>
          </a:p>
        </p:txBody>
      </p:sp>
      <p:sp>
        <p:nvSpPr>
          <p:cNvPr id="562" name="Google Shape;562;p51"/>
          <p:cNvSpPr txBox="1"/>
          <p:nvPr/>
        </p:nvSpPr>
        <p:spPr>
          <a:xfrm rot="-725130">
            <a:off x="113410" y="856356"/>
            <a:ext cx="3499052"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D966"/>
                </a:solidFill>
                <a:latin typeface="Nunito"/>
                <a:ea typeface="Nunito"/>
                <a:cs typeface="Nunito"/>
                <a:sym typeface="Nunito"/>
              </a:rPr>
              <a:t>Other </a:t>
            </a:r>
            <a:r>
              <a:rPr b="1" lang="en" sz="1800">
                <a:solidFill>
                  <a:srgbClr val="FFD966"/>
                </a:solidFill>
                <a:latin typeface="Nunito"/>
                <a:ea typeface="Nunito"/>
                <a:cs typeface="Nunito"/>
                <a:sym typeface="Nunito"/>
              </a:rPr>
              <a:t>Diagnosis Codes</a:t>
            </a:r>
            <a:endParaRPr b="1" sz="1800">
              <a:solidFill>
                <a:srgbClr val="FFD966"/>
              </a:solidFill>
              <a:latin typeface="Nunito"/>
              <a:ea typeface="Nunito"/>
              <a:cs typeface="Nunito"/>
              <a:sym typeface="Nunito"/>
            </a:endParaRPr>
          </a:p>
        </p:txBody>
      </p:sp>
      <p:pic>
        <p:nvPicPr>
          <p:cNvPr id="563" name="Google Shape;563;p51"/>
          <p:cNvPicPr preferRelativeResize="0"/>
          <p:nvPr/>
        </p:nvPicPr>
        <p:blipFill>
          <a:blip r:embed="rId3">
            <a:alphaModFix/>
          </a:blip>
          <a:stretch>
            <a:fillRect/>
          </a:stretch>
        </p:blipFill>
        <p:spPr>
          <a:xfrm>
            <a:off x="2060125" y="1137975"/>
            <a:ext cx="6767050" cy="3930475"/>
          </a:xfrm>
          <a:prstGeom prst="rect">
            <a:avLst/>
          </a:prstGeom>
          <a:noFill/>
          <a:ln>
            <a:noFill/>
          </a:ln>
        </p:spPr>
      </p:pic>
      <p:sp>
        <p:nvSpPr>
          <p:cNvPr id="564" name="Google Shape;564;p51"/>
          <p:cNvSpPr txBox="1"/>
          <p:nvPr/>
        </p:nvSpPr>
        <p:spPr>
          <a:xfrm rot="560">
            <a:off x="88675" y="2233325"/>
            <a:ext cx="18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Notice the Code I10</a:t>
            </a:r>
            <a:endParaRPr>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88625" y="555150"/>
            <a:ext cx="6304200" cy="58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3233"/>
              <a:t>Background</a:t>
            </a:r>
            <a:endParaRPr sz="3233"/>
          </a:p>
          <a:p>
            <a:pPr indent="0" lvl="0" marL="0" rtl="0" algn="ctr">
              <a:spcBef>
                <a:spcPts val="0"/>
              </a:spcBef>
              <a:spcAft>
                <a:spcPts val="0"/>
              </a:spcAft>
              <a:buNone/>
            </a:pPr>
            <a:r>
              <a:t/>
            </a:r>
            <a:endParaRPr sz="2900"/>
          </a:p>
        </p:txBody>
      </p:sp>
      <p:sp>
        <p:nvSpPr>
          <p:cNvPr id="297" name="Google Shape;297;p16"/>
          <p:cNvSpPr txBox="1"/>
          <p:nvPr>
            <p:ph idx="1" type="body"/>
          </p:nvPr>
        </p:nvSpPr>
        <p:spPr>
          <a:xfrm>
            <a:off x="724275" y="1043425"/>
            <a:ext cx="7690500" cy="340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Pilots must take an Aeromedical Examination to be allowed to operate an aircraft</a:t>
            </a:r>
            <a:endParaRPr sz="1500"/>
          </a:p>
          <a:p>
            <a:pPr indent="-323850" lvl="0" marL="457200" rtl="0" algn="l">
              <a:spcBef>
                <a:spcPts val="0"/>
              </a:spcBef>
              <a:spcAft>
                <a:spcPts val="0"/>
              </a:spcAft>
              <a:buSzPts val="1500"/>
              <a:buChar char="●"/>
            </a:pPr>
            <a:r>
              <a:rPr lang="en" sz="1500"/>
              <a:t>FAA Interested ( Dr. Anthony Tvaryanas)</a:t>
            </a:r>
            <a:endParaRPr sz="1500"/>
          </a:p>
          <a:p>
            <a:pPr indent="-311150" lvl="1" marL="914400" rtl="0" algn="l">
              <a:spcBef>
                <a:spcPts val="0"/>
              </a:spcBef>
              <a:spcAft>
                <a:spcPts val="0"/>
              </a:spcAft>
              <a:buSzPts val="1300"/>
              <a:buChar char="○"/>
            </a:pPr>
            <a:r>
              <a:rPr lang="en" sz="1300"/>
              <a:t>“The Age of Big Data” period</a:t>
            </a:r>
            <a:endParaRPr sz="1300"/>
          </a:p>
          <a:p>
            <a:pPr indent="-311150" lvl="1" marL="914400" rtl="0" algn="l">
              <a:spcBef>
                <a:spcPts val="0"/>
              </a:spcBef>
              <a:spcAft>
                <a:spcPts val="0"/>
              </a:spcAft>
              <a:buSzPts val="1300"/>
              <a:buChar char="○"/>
            </a:pPr>
            <a:r>
              <a:rPr lang="en" sz="1300"/>
              <a:t>Using current machine learning methods to improve future forecasting</a:t>
            </a:r>
            <a:endParaRPr sz="1300"/>
          </a:p>
          <a:p>
            <a:pPr indent="-311150" lvl="2" marL="1371600" rtl="0" algn="l">
              <a:spcBef>
                <a:spcPts val="0"/>
              </a:spcBef>
              <a:spcAft>
                <a:spcPts val="0"/>
              </a:spcAft>
              <a:buSzPts val="1300"/>
              <a:buChar char="■"/>
            </a:pPr>
            <a:r>
              <a:rPr lang="en" sz="1300"/>
              <a:t>Determine if an airman will be flight ready </a:t>
            </a:r>
            <a:endParaRPr sz="1300"/>
          </a:p>
          <a:p>
            <a:pPr indent="-311150" lvl="2" marL="1371600" rtl="0" algn="l">
              <a:spcBef>
                <a:spcPts val="0"/>
              </a:spcBef>
              <a:spcAft>
                <a:spcPts val="0"/>
              </a:spcAft>
              <a:buSzPts val="1300"/>
              <a:buChar char="■"/>
            </a:pPr>
            <a:r>
              <a:rPr lang="en" sz="1300"/>
              <a:t>The likelihood of a significant state change during the current certification period</a:t>
            </a:r>
            <a:endParaRPr sz="1500"/>
          </a:p>
          <a:p>
            <a:pPr indent="-323850" lvl="0" marL="457200" rtl="0" algn="l">
              <a:spcBef>
                <a:spcPts val="0"/>
              </a:spcBef>
              <a:spcAft>
                <a:spcPts val="0"/>
              </a:spcAft>
              <a:buSzPts val="1500"/>
              <a:buChar char="●"/>
            </a:pPr>
            <a:r>
              <a:rPr lang="en" sz="1500"/>
              <a:t>To identify and exclude unacceptably increase risk during the relevant period of certification after the examination</a:t>
            </a:r>
            <a:endParaRPr sz="1500"/>
          </a:p>
          <a:p>
            <a:pPr indent="-323850" lvl="0" marL="457200" rtl="0" algn="l">
              <a:spcBef>
                <a:spcPts val="0"/>
              </a:spcBef>
              <a:spcAft>
                <a:spcPts val="0"/>
              </a:spcAft>
              <a:buSzPts val="1500"/>
              <a:buChar char="●"/>
            </a:pPr>
            <a:r>
              <a:rPr lang="en" sz="1500"/>
              <a:t>According to ICAO (International Civil Aviation Organization))</a:t>
            </a:r>
            <a:endParaRPr sz="1500"/>
          </a:p>
          <a:p>
            <a:pPr indent="-323850" lvl="1" marL="914400" rtl="0" algn="l">
              <a:spcBef>
                <a:spcPts val="0"/>
              </a:spcBef>
              <a:spcAft>
                <a:spcPts val="0"/>
              </a:spcAft>
              <a:buSzPts val="1500"/>
              <a:buChar char="○"/>
            </a:pPr>
            <a:r>
              <a:rPr lang="en" sz="1300"/>
              <a:t>pilots will not exercise the </a:t>
            </a:r>
            <a:r>
              <a:rPr lang="en" sz="1300"/>
              <a:t>privileges</a:t>
            </a:r>
            <a:r>
              <a:rPr lang="en" sz="1300"/>
              <a:t> of their license </a:t>
            </a:r>
            <a:endParaRPr sz="1300"/>
          </a:p>
          <a:p>
            <a:pPr indent="-311150" lvl="1" marL="914400" rtl="0" algn="l">
              <a:spcBef>
                <a:spcPts val="0"/>
              </a:spcBef>
              <a:spcAft>
                <a:spcPts val="0"/>
              </a:spcAft>
              <a:buSzPts val="1300"/>
              <a:buChar char="○"/>
            </a:pPr>
            <a:r>
              <a:rPr lang="en" sz="1300"/>
              <a:t>If they are aware any medical condition </a:t>
            </a:r>
            <a:endParaRPr sz="1300"/>
          </a:p>
          <a:p>
            <a:pPr indent="0" lvl="0" marL="0" rtl="0" algn="l">
              <a:spcBef>
                <a:spcPts val="1200"/>
              </a:spcBef>
              <a:spcAft>
                <a:spcPts val="1200"/>
              </a:spcAft>
              <a:buNone/>
            </a:pPr>
            <a:r>
              <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2"/>
          <p:cNvSpPr txBox="1"/>
          <p:nvPr>
            <p:ph type="title"/>
          </p:nvPr>
        </p:nvSpPr>
        <p:spPr>
          <a:xfrm>
            <a:off x="1388625" y="178300"/>
            <a:ext cx="6366900" cy="81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Evaluation</a:t>
            </a:r>
            <a:endParaRPr sz="3600"/>
          </a:p>
        </p:txBody>
      </p:sp>
      <p:sp>
        <p:nvSpPr>
          <p:cNvPr id="570" name="Google Shape;570;p52"/>
          <p:cNvSpPr txBox="1"/>
          <p:nvPr>
            <p:ph idx="1" type="body"/>
          </p:nvPr>
        </p:nvSpPr>
        <p:spPr>
          <a:xfrm>
            <a:off x="457975" y="1094475"/>
            <a:ext cx="3552900" cy="4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Results</a:t>
            </a:r>
            <a:endParaRPr sz="1800"/>
          </a:p>
          <a:p>
            <a:pPr indent="0" lvl="0" marL="45720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571" name="Google Shape;571;p52"/>
          <p:cNvPicPr preferRelativeResize="0"/>
          <p:nvPr/>
        </p:nvPicPr>
        <p:blipFill>
          <a:blip r:embed="rId3">
            <a:alphaModFix/>
          </a:blip>
          <a:stretch>
            <a:fillRect/>
          </a:stretch>
        </p:blipFill>
        <p:spPr>
          <a:xfrm>
            <a:off x="152400" y="1714575"/>
            <a:ext cx="8839200" cy="18320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209775" y="617025"/>
            <a:ext cx="7227300" cy="9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900"/>
              <a:t>Objective </a:t>
            </a:r>
            <a:endParaRPr sz="2900"/>
          </a:p>
        </p:txBody>
      </p:sp>
      <p:sp>
        <p:nvSpPr>
          <p:cNvPr id="303" name="Google Shape;303;p17"/>
          <p:cNvSpPr txBox="1"/>
          <p:nvPr>
            <p:ph idx="1" type="body"/>
          </p:nvPr>
        </p:nvSpPr>
        <p:spPr>
          <a:xfrm>
            <a:off x="1388625" y="2885100"/>
            <a:ext cx="6366900" cy="93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Given an individual’s health history from the past 1/3/5 years, what is the likelihood of them </a:t>
            </a:r>
            <a:r>
              <a:rPr lang="en" sz="1500"/>
              <a:t>transitioning from their current health state to an unhealthy state in the next 3 years</a:t>
            </a:r>
            <a:endParaRPr sz="1500"/>
          </a:p>
        </p:txBody>
      </p:sp>
      <p:sp>
        <p:nvSpPr>
          <p:cNvPr id="304" name="Google Shape;304;p17"/>
          <p:cNvSpPr txBox="1"/>
          <p:nvPr>
            <p:ph type="title"/>
          </p:nvPr>
        </p:nvSpPr>
        <p:spPr>
          <a:xfrm>
            <a:off x="1362175" y="1984600"/>
            <a:ext cx="7227300" cy="5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010"/>
              <a:t>Big P</a:t>
            </a:r>
            <a:r>
              <a:rPr lang="en" sz="2010"/>
              <a:t>icture</a:t>
            </a:r>
            <a:r>
              <a:rPr lang="en" sz="2010"/>
              <a:t>:</a:t>
            </a:r>
            <a:endParaRPr sz="201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88625" y="856350"/>
            <a:ext cx="5937900" cy="5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910"/>
              <a:t>Objective</a:t>
            </a:r>
            <a:endParaRPr sz="2910"/>
          </a:p>
        </p:txBody>
      </p:sp>
      <p:sp>
        <p:nvSpPr>
          <p:cNvPr id="310" name="Google Shape;310;p18"/>
          <p:cNvSpPr txBox="1"/>
          <p:nvPr>
            <p:ph idx="1" type="body"/>
          </p:nvPr>
        </p:nvSpPr>
        <p:spPr>
          <a:xfrm>
            <a:off x="1151325" y="1969625"/>
            <a:ext cx="6444900" cy="22584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Demonstrate an approach based on one diagnosis category (circulatory system</a:t>
            </a:r>
            <a:r>
              <a:rPr lang="en" sz="1500"/>
              <a:t>) </a:t>
            </a:r>
            <a:r>
              <a:rPr lang="en" sz="1500"/>
              <a:t>to perform safety-critical tasks in an </a:t>
            </a:r>
            <a:r>
              <a:rPr lang="en" sz="1500"/>
              <a:t>unacceptable</a:t>
            </a:r>
            <a:r>
              <a:rPr lang="en" sz="1500"/>
              <a:t> </a:t>
            </a:r>
            <a:r>
              <a:rPr lang="en" sz="1500"/>
              <a:t>risk </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Based on the medical history of airman applicants with and without circulatory system diagnosed in 2019, forecasting the likelihood of whether these applicants diagnosed with circulatory system or not in 2020</a:t>
            </a:r>
            <a:endParaRPr sz="1500"/>
          </a:p>
        </p:txBody>
      </p:sp>
      <p:sp>
        <p:nvSpPr>
          <p:cNvPr id="311" name="Google Shape;311;p18"/>
          <p:cNvSpPr txBox="1"/>
          <p:nvPr>
            <p:ph type="title"/>
          </p:nvPr>
        </p:nvSpPr>
        <p:spPr>
          <a:xfrm>
            <a:off x="1257650" y="1500725"/>
            <a:ext cx="6878100" cy="42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010"/>
              <a:t>Start Small, Scale up</a:t>
            </a:r>
            <a:endParaRPr sz="201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388625" y="300050"/>
            <a:ext cx="6292500" cy="394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900"/>
              <a:t>Data</a:t>
            </a:r>
            <a:endParaRPr sz="2900"/>
          </a:p>
        </p:txBody>
      </p:sp>
      <p:sp>
        <p:nvSpPr>
          <p:cNvPr id="317" name="Google Shape;317;p19"/>
          <p:cNvSpPr txBox="1"/>
          <p:nvPr>
            <p:ph idx="1" type="body"/>
          </p:nvPr>
        </p:nvSpPr>
        <p:spPr>
          <a:xfrm>
            <a:off x="418500" y="947575"/>
            <a:ext cx="4113900" cy="14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IBM MarketScan Commercial Claims and Encounters</a:t>
            </a:r>
            <a:endParaRPr/>
          </a:p>
          <a:p>
            <a:pPr indent="-311150" lvl="0" marL="457200" rtl="0" algn="l">
              <a:spcBef>
                <a:spcPts val="1200"/>
              </a:spcBef>
              <a:spcAft>
                <a:spcPts val="0"/>
              </a:spcAft>
              <a:buSzPts val="1300"/>
              <a:buChar char="●"/>
            </a:pPr>
            <a:r>
              <a:rPr lang="en"/>
              <a:t>Inpatient Admission Table</a:t>
            </a:r>
            <a:endParaRPr/>
          </a:p>
          <a:p>
            <a:pPr indent="-311150" lvl="0" marL="457200" rtl="0" algn="l">
              <a:spcBef>
                <a:spcPts val="0"/>
              </a:spcBef>
              <a:spcAft>
                <a:spcPts val="0"/>
              </a:spcAft>
              <a:buSzPts val="1300"/>
              <a:buChar char="●"/>
            </a:pPr>
            <a:r>
              <a:rPr lang="en"/>
              <a:t>Inpatient Services </a:t>
            </a:r>
            <a:endParaRPr/>
          </a:p>
          <a:p>
            <a:pPr indent="-311150" lvl="0" marL="457200" rtl="0" algn="l">
              <a:spcBef>
                <a:spcPts val="0"/>
              </a:spcBef>
              <a:spcAft>
                <a:spcPts val="0"/>
              </a:spcAft>
              <a:buSzPts val="1300"/>
              <a:buChar char="●"/>
            </a:pPr>
            <a:r>
              <a:rPr lang="en"/>
              <a:t>Outpatient Services Table</a:t>
            </a:r>
            <a:endParaRPr/>
          </a:p>
          <a:p>
            <a:pPr indent="-311150" lvl="0" marL="457200" rtl="0" algn="l">
              <a:spcBef>
                <a:spcPts val="0"/>
              </a:spcBef>
              <a:spcAft>
                <a:spcPts val="0"/>
              </a:spcAft>
              <a:buSzPts val="1300"/>
              <a:buChar char="●"/>
            </a:pPr>
            <a:r>
              <a:rPr lang="en"/>
              <a:t>Facility Header Table</a:t>
            </a:r>
            <a:endParaRPr/>
          </a:p>
        </p:txBody>
      </p:sp>
      <p:sp>
        <p:nvSpPr>
          <p:cNvPr id="318" name="Google Shape;318;p19"/>
          <p:cNvSpPr txBox="1"/>
          <p:nvPr/>
        </p:nvSpPr>
        <p:spPr>
          <a:xfrm>
            <a:off x="4042950" y="1318700"/>
            <a:ext cx="45324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Nunito"/>
              <a:buChar char="●"/>
            </a:pPr>
            <a:r>
              <a:rPr lang="en" sz="1300" u="sng">
                <a:solidFill>
                  <a:schemeClr val="lt1"/>
                </a:solidFill>
                <a:latin typeface="Nunito"/>
                <a:ea typeface="Nunito"/>
                <a:cs typeface="Nunito"/>
                <a:sym typeface="Nunito"/>
              </a:rPr>
              <a:t>Outpatient Pharmaceutical Claims</a:t>
            </a:r>
            <a:endParaRPr sz="1300" u="sng">
              <a:solidFill>
                <a:schemeClr val="lt1"/>
              </a:solidFill>
              <a:latin typeface="Nunito"/>
              <a:ea typeface="Nunito"/>
              <a:cs typeface="Nunito"/>
              <a:sym typeface="Nunito"/>
            </a:endParaRPr>
          </a:p>
          <a:p>
            <a:pPr indent="-311150" lvl="0" marL="457200" rtl="0" algn="l">
              <a:lnSpc>
                <a:spcPct val="115000"/>
              </a:lnSpc>
              <a:spcBef>
                <a:spcPts val="0"/>
              </a:spcBef>
              <a:spcAft>
                <a:spcPts val="0"/>
              </a:spcAft>
              <a:buClr>
                <a:schemeClr val="lt1"/>
              </a:buClr>
              <a:buSzPts val="1300"/>
              <a:buFont typeface="Nunito"/>
              <a:buChar char="●"/>
            </a:pPr>
            <a:r>
              <a:rPr lang="en" sz="1300">
                <a:solidFill>
                  <a:schemeClr val="lt1"/>
                </a:solidFill>
                <a:latin typeface="Nunito"/>
                <a:ea typeface="Nunito"/>
                <a:cs typeface="Nunito"/>
                <a:sym typeface="Nunito"/>
              </a:rPr>
              <a:t>Annual Enrollment Summary Table</a:t>
            </a:r>
            <a:endParaRPr sz="1300">
              <a:solidFill>
                <a:schemeClr val="lt1"/>
              </a:solidFill>
              <a:latin typeface="Nunito"/>
              <a:ea typeface="Nunito"/>
              <a:cs typeface="Nunito"/>
              <a:sym typeface="Nunito"/>
            </a:endParaRPr>
          </a:p>
          <a:p>
            <a:pPr indent="-311150" lvl="0" marL="457200" rtl="0" algn="l">
              <a:lnSpc>
                <a:spcPct val="115000"/>
              </a:lnSpc>
              <a:spcBef>
                <a:spcPts val="0"/>
              </a:spcBef>
              <a:spcAft>
                <a:spcPts val="0"/>
              </a:spcAft>
              <a:buClr>
                <a:schemeClr val="lt1"/>
              </a:buClr>
              <a:buSzPts val="1300"/>
              <a:buFont typeface="Nunito"/>
              <a:buChar char="●"/>
            </a:pPr>
            <a:r>
              <a:rPr lang="en" sz="1300">
                <a:solidFill>
                  <a:schemeClr val="lt1"/>
                </a:solidFill>
                <a:latin typeface="Nunito"/>
                <a:ea typeface="Nunito"/>
                <a:cs typeface="Nunito"/>
                <a:sym typeface="Nunito"/>
              </a:rPr>
              <a:t>Enrollment Detail Table  </a:t>
            </a:r>
            <a:endParaRPr sz="1300">
              <a:solidFill>
                <a:schemeClr val="lt1"/>
              </a:solidFill>
              <a:latin typeface="Nunito"/>
              <a:ea typeface="Nunito"/>
              <a:cs typeface="Nunito"/>
              <a:sym typeface="Nunito"/>
            </a:endParaRPr>
          </a:p>
          <a:p>
            <a:pPr indent="-311150" lvl="0" marL="457200" rtl="0" algn="l">
              <a:lnSpc>
                <a:spcPct val="115000"/>
              </a:lnSpc>
              <a:spcBef>
                <a:spcPts val="0"/>
              </a:spcBef>
              <a:spcAft>
                <a:spcPts val="0"/>
              </a:spcAft>
              <a:buClr>
                <a:schemeClr val="lt1"/>
              </a:buClr>
              <a:buSzPts val="1300"/>
              <a:buFont typeface="Nunito"/>
              <a:buChar char="●"/>
            </a:pPr>
            <a:r>
              <a:rPr lang="en" sz="1300">
                <a:solidFill>
                  <a:schemeClr val="lt1"/>
                </a:solidFill>
                <a:latin typeface="Nunito"/>
                <a:ea typeface="Nunito"/>
                <a:cs typeface="Nunito"/>
                <a:sym typeface="Nunito"/>
              </a:rPr>
              <a:t>Outpatient Prescription Drug</a:t>
            </a:r>
            <a:endParaRPr>
              <a:latin typeface="Nunito"/>
              <a:ea typeface="Nunito"/>
              <a:cs typeface="Nunito"/>
              <a:sym typeface="Nunito"/>
            </a:endParaRPr>
          </a:p>
        </p:txBody>
      </p:sp>
      <p:pic>
        <p:nvPicPr>
          <p:cNvPr id="319" name="Google Shape;319;p19"/>
          <p:cNvPicPr preferRelativeResize="0"/>
          <p:nvPr/>
        </p:nvPicPr>
        <p:blipFill>
          <a:blip r:embed="rId3">
            <a:alphaModFix/>
          </a:blip>
          <a:stretch>
            <a:fillRect/>
          </a:stretch>
        </p:blipFill>
        <p:spPr>
          <a:xfrm>
            <a:off x="78398" y="2571750"/>
            <a:ext cx="8765551" cy="241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388625" y="300050"/>
            <a:ext cx="6292500" cy="394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900"/>
              <a:t>Data</a:t>
            </a:r>
            <a:endParaRPr sz="2900"/>
          </a:p>
        </p:txBody>
      </p:sp>
      <p:sp>
        <p:nvSpPr>
          <p:cNvPr id="325" name="Google Shape;325;p20"/>
          <p:cNvSpPr txBox="1"/>
          <p:nvPr>
            <p:ph idx="1" type="body"/>
          </p:nvPr>
        </p:nvSpPr>
        <p:spPr>
          <a:xfrm>
            <a:off x="418500" y="947575"/>
            <a:ext cx="4113900" cy="14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IBM MarketScan Commercial Claims and Encounters</a:t>
            </a:r>
            <a:endParaRPr/>
          </a:p>
          <a:p>
            <a:pPr indent="-311150" lvl="0" marL="457200" rtl="0" algn="l">
              <a:spcBef>
                <a:spcPts val="1200"/>
              </a:spcBef>
              <a:spcAft>
                <a:spcPts val="0"/>
              </a:spcAft>
              <a:buClr>
                <a:srgbClr val="FFD966"/>
              </a:buClr>
              <a:buSzPts val="1300"/>
              <a:buChar char="●"/>
            </a:pPr>
            <a:r>
              <a:rPr lang="en">
                <a:solidFill>
                  <a:srgbClr val="FFD966"/>
                </a:solidFill>
              </a:rPr>
              <a:t>Inpatient Admission Table</a:t>
            </a:r>
            <a:endParaRPr>
              <a:solidFill>
                <a:srgbClr val="FFD966"/>
              </a:solidFill>
            </a:endParaRPr>
          </a:p>
          <a:p>
            <a:pPr indent="-311150" lvl="0" marL="457200" rtl="0" algn="l">
              <a:spcBef>
                <a:spcPts val="0"/>
              </a:spcBef>
              <a:spcAft>
                <a:spcPts val="0"/>
              </a:spcAft>
              <a:buSzPts val="1300"/>
              <a:buChar char="●"/>
            </a:pPr>
            <a:r>
              <a:rPr lang="en"/>
              <a:t>Inpatient Services </a:t>
            </a:r>
            <a:endParaRPr/>
          </a:p>
          <a:p>
            <a:pPr indent="-311150" lvl="0" marL="457200" rtl="0" algn="l">
              <a:spcBef>
                <a:spcPts val="0"/>
              </a:spcBef>
              <a:spcAft>
                <a:spcPts val="0"/>
              </a:spcAft>
              <a:buSzPts val="1300"/>
              <a:buChar char="●"/>
            </a:pPr>
            <a:r>
              <a:rPr lang="en"/>
              <a:t>Outpatient Services Table</a:t>
            </a:r>
            <a:endParaRPr/>
          </a:p>
          <a:p>
            <a:pPr indent="-311150" lvl="0" marL="457200" rtl="0" algn="l">
              <a:spcBef>
                <a:spcPts val="0"/>
              </a:spcBef>
              <a:spcAft>
                <a:spcPts val="0"/>
              </a:spcAft>
              <a:buSzPts val="1300"/>
              <a:buChar char="●"/>
            </a:pPr>
            <a:r>
              <a:rPr lang="en"/>
              <a:t>Facility Header Table</a:t>
            </a:r>
            <a:endParaRPr/>
          </a:p>
        </p:txBody>
      </p:sp>
      <p:sp>
        <p:nvSpPr>
          <p:cNvPr id="326" name="Google Shape;326;p20"/>
          <p:cNvSpPr txBox="1"/>
          <p:nvPr/>
        </p:nvSpPr>
        <p:spPr>
          <a:xfrm>
            <a:off x="4042950" y="1318700"/>
            <a:ext cx="45324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Nunito"/>
              <a:buChar char="●"/>
            </a:pPr>
            <a:r>
              <a:rPr lang="en" sz="1300" u="sng">
                <a:solidFill>
                  <a:schemeClr val="lt1"/>
                </a:solidFill>
                <a:latin typeface="Nunito"/>
                <a:ea typeface="Nunito"/>
                <a:cs typeface="Nunito"/>
                <a:sym typeface="Nunito"/>
              </a:rPr>
              <a:t>Outpatient Pharmaceutical Claims</a:t>
            </a:r>
            <a:endParaRPr sz="1300" u="sng">
              <a:solidFill>
                <a:schemeClr val="lt1"/>
              </a:solidFill>
              <a:latin typeface="Nunito"/>
              <a:ea typeface="Nunito"/>
              <a:cs typeface="Nunito"/>
              <a:sym typeface="Nunito"/>
            </a:endParaRPr>
          </a:p>
          <a:p>
            <a:pPr indent="-311150" lvl="0" marL="457200" rtl="0" algn="l">
              <a:lnSpc>
                <a:spcPct val="115000"/>
              </a:lnSpc>
              <a:spcBef>
                <a:spcPts val="0"/>
              </a:spcBef>
              <a:spcAft>
                <a:spcPts val="0"/>
              </a:spcAft>
              <a:buClr>
                <a:schemeClr val="lt1"/>
              </a:buClr>
              <a:buSzPts val="1300"/>
              <a:buFont typeface="Nunito"/>
              <a:buChar char="●"/>
            </a:pPr>
            <a:r>
              <a:rPr lang="en" sz="1300">
                <a:solidFill>
                  <a:schemeClr val="lt1"/>
                </a:solidFill>
                <a:latin typeface="Nunito"/>
                <a:ea typeface="Nunito"/>
                <a:cs typeface="Nunito"/>
                <a:sym typeface="Nunito"/>
              </a:rPr>
              <a:t>Annual E</a:t>
            </a:r>
            <a:r>
              <a:rPr lang="en" sz="1300">
                <a:solidFill>
                  <a:schemeClr val="lt1"/>
                </a:solidFill>
                <a:latin typeface="Nunito"/>
                <a:ea typeface="Nunito"/>
                <a:cs typeface="Nunito"/>
                <a:sym typeface="Nunito"/>
              </a:rPr>
              <a:t>nrollment Summary Table</a:t>
            </a:r>
            <a:endParaRPr sz="1300">
              <a:solidFill>
                <a:schemeClr val="lt1"/>
              </a:solidFill>
              <a:latin typeface="Nunito"/>
              <a:ea typeface="Nunito"/>
              <a:cs typeface="Nunito"/>
              <a:sym typeface="Nunito"/>
            </a:endParaRPr>
          </a:p>
          <a:p>
            <a:pPr indent="-311150" lvl="0" marL="457200" rtl="0" algn="l">
              <a:lnSpc>
                <a:spcPct val="115000"/>
              </a:lnSpc>
              <a:spcBef>
                <a:spcPts val="0"/>
              </a:spcBef>
              <a:spcAft>
                <a:spcPts val="0"/>
              </a:spcAft>
              <a:buClr>
                <a:schemeClr val="lt1"/>
              </a:buClr>
              <a:buSzPts val="1300"/>
              <a:buFont typeface="Nunito"/>
              <a:buChar char="●"/>
            </a:pPr>
            <a:r>
              <a:rPr lang="en" sz="1300">
                <a:solidFill>
                  <a:schemeClr val="lt1"/>
                </a:solidFill>
                <a:latin typeface="Nunito"/>
                <a:ea typeface="Nunito"/>
                <a:cs typeface="Nunito"/>
                <a:sym typeface="Nunito"/>
              </a:rPr>
              <a:t>Enrollment Detail Table  </a:t>
            </a:r>
            <a:endParaRPr sz="1300">
              <a:solidFill>
                <a:schemeClr val="lt1"/>
              </a:solidFill>
              <a:latin typeface="Nunito"/>
              <a:ea typeface="Nunito"/>
              <a:cs typeface="Nunito"/>
              <a:sym typeface="Nunito"/>
            </a:endParaRPr>
          </a:p>
          <a:p>
            <a:pPr indent="-311150" lvl="0" marL="457200" rtl="0" algn="l">
              <a:lnSpc>
                <a:spcPct val="115000"/>
              </a:lnSpc>
              <a:spcBef>
                <a:spcPts val="0"/>
              </a:spcBef>
              <a:spcAft>
                <a:spcPts val="0"/>
              </a:spcAft>
              <a:buClr>
                <a:srgbClr val="FFD966"/>
              </a:buClr>
              <a:buSzPts val="1300"/>
              <a:buFont typeface="Nunito"/>
              <a:buChar char="●"/>
            </a:pPr>
            <a:r>
              <a:rPr lang="en" sz="1300">
                <a:solidFill>
                  <a:srgbClr val="FFD966"/>
                </a:solidFill>
                <a:latin typeface="Nunito"/>
                <a:ea typeface="Nunito"/>
                <a:cs typeface="Nunito"/>
                <a:sym typeface="Nunito"/>
              </a:rPr>
              <a:t>Outpatient Prescription Drug</a:t>
            </a:r>
            <a:endParaRPr>
              <a:solidFill>
                <a:srgbClr val="FFD966"/>
              </a:solidFill>
              <a:latin typeface="Nunito"/>
              <a:ea typeface="Nunito"/>
              <a:cs typeface="Nunito"/>
              <a:sym typeface="Nunito"/>
            </a:endParaRPr>
          </a:p>
        </p:txBody>
      </p:sp>
      <p:pic>
        <p:nvPicPr>
          <p:cNvPr id="327" name="Google Shape;327;p20"/>
          <p:cNvPicPr preferRelativeResize="0"/>
          <p:nvPr/>
        </p:nvPicPr>
        <p:blipFill>
          <a:blip r:embed="rId3">
            <a:alphaModFix/>
          </a:blip>
          <a:stretch>
            <a:fillRect/>
          </a:stretch>
        </p:blipFill>
        <p:spPr>
          <a:xfrm>
            <a:off x="602625" y="2571750"/>
            <a:ext cx="7528749" cy="239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ctrTitle"/>
          </p:nvPr>
        </p:nvSpPr>
        <p:spPr>
          <a:xfrm>
            <a:off x="109150" y="259225"/>
            <a:ext cx="9034800" cy="83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Information</a:t>
            </a:r>
            <a:endParaRPr/>
          </a:p>
        </p:txBody>
      </p:sp>
      <p:sp>
        <p:nvSpPr>
          <p:cNvPr id="333" name="Google Shape;333;p21"/>
          <p:cNvSpPr txBox="1"/>
          <p:nvPr>
            <p:ph idx="1" type="subTitle"/>
          </p:nvPr>
        </p:nvSpPr>
        <p:spPr>
          <a:xfrm>
            <a:off x="368375" y="1398425"/>
            <a:ext cx="4386300" cy="10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38 features</a:t>
            </a:r>
            <a:endParaRPr/>
          </a:p>
          <a:p>
            <a:pPr indent="-330200" lvl="1" marL="914400" rtl="0" algn="l">
              <a:spcBef>
                <a:spcPts val="0"/>
              </a:spcBef>
              <a:spcAft>
                <a:spcPts val="0"/>
              </a:spcAft>
              <a:buSzPts val="1600"/>
              <a:buChar char="○"/>
            </a:pPr>
            <a:r>
              <a:rPr lang="en"/>
              <a:t>Enrolid, Age, Sex, Diagnosis codes, Year, Ndcnum, Prodnme</a:t>
            </a:r>
            <a:endParaRPr/>
          </a:p>
        </p:txBody>
      </p:sp>
      <p:pic>
        <p:nvPicPr>
          <p:cNvPr id="334" name="Google Shape;334;p21"/>
          <p:cNvPicPr preferRelativeResize="0"/>
          <p:nvPr/>
        </p:nvPicPr>
        <p:blipFill>
          <a:blip r:embed="rId3">
            <a:alphaModFix/>
          </a:blip>
          <a:stretch>
            <a:fillRect/>
          </a:stretch>
        </p:blipFill>
        <p:spPr>
          <a:xfrm>
            <a:off x="429750" y="3368800"/>
            <a:ext cx="7108127" cy="1712225"/>
          </a:xfrm>
          <a:prstGeom prst="rect">
            <a:avLst/>
          </a:prstGeom>
          <a:noFill/>
          <a:ln>
            <a:noFill/>
          </a:ln>
        </p:spPr>
      </p:pic>
      <p:pic>
        <p:nvPicPr>
          <p:cNvPr id="335" name="Google Shape;335;p21"/>
          <p:cNvPicPr preferRelativeResize="0"/>
          <p:nvPr/>
        </p:nvPicPr>
        <p:blipFill>
          <a:blip r:embed="rId4">
            <a:alphaModFix/>
          </a:blip>
          <a:stretch>
            <a:fillRect/>
          </a:stretch>
        </p:blipFill>
        <p:spPr>
          <a:xfrm rot="1344012">
            <a:off x="7034988" y="1684239"/>
            <a:ext cx="1845848" cy="17463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